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491AF4-6DEA-4BC4-8CA7-A0260DA2ECB0}">
  <a:tblStyle styleId="{3A491AF4-6DEA-4BC4-8CA7-A0260DA2ECB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cf487f19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cf487f19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c8be37e173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c8be37e173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c8be37e17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c8be37e17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4f3de5a74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4f3de5a74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4f3de5a74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4f3de5a74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c8be37e17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c8be37e17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f3de5a74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f3de5a74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c8be37e17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c8be37e17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f3de5a74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f3de5a74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c8be37e17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c8be37e17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528f5c6a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528f5c6a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c8be37e17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c8be37e17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c8be37e17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c8be37e17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c8be37e17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c8be37e17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c8be37e17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c8be37e17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c8be37e17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c8be37e17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cf487f199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cf487f199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cf487f199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cf487f199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f3de5a74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f3de5a74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cf487f199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cf487f199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f3de5a74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4f3de5a74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c47460197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c47460197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cf487f199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cf487f199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d0ed285aa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d0ed285aa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d0ed285a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d0ed285a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d0ed285aa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d0ed285aa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d0ed285aa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d0ed285aa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d0ed285aa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d0ed285aa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d0ed285aa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d0ed285aa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d0ed285aa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d0ed285aa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d0ed285aa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d0ed285aa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d0ed285aa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d0ed285aa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c4746019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c4746019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f3de5a74f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4f3de5a74f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d4e3c0d7c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d4e3c0d7c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d4e3c0d7c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d4e3c0d7c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d4e3c0d7c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d4e3c0d7c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d569493b2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d569493b2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d569493b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d569493b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d529e435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d529e435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f3de5a74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4f3de5a74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d569493b2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d569493b2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078f76ae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078f76ae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c4746019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c4746019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on those…there are some holes in there.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078f76aef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078f76aef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115cd1c03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115cd1c03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115cd1c03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115cd1c03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115cd1c03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115cd1c03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15cd1c03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115cd1c03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115cd1c03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115cd1c03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115cd1c03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115cd1c03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42c5c9828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42c5c9828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4f3de5a74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4f3de5a74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4f3de5a74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4f3de5a74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a4cb61cad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a4cb61cad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42c5c9828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42c5c9828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42c5c982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42c5c9828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42c5c9828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42c5c9828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42c5c9828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42c5c9828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4f3de5a74f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4f3de5a74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4f3de5a74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4f3de5a74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4b5778ff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4b5778ff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4b5778ff3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4b5778ff3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4b5778ff3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4b5778ff3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one &gt;&gt; Each slide with main key take aways.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4b5778ff3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4b5778ff3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d4e3c0d7c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d4e3c0d7c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4bbbd3792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4bbbd3792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4bbbd3792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4bbbd3792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4bbbd3792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4bbbd3792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4bbbd3792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4bbbd3792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4f3de5a74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4f3de5a74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f3de5a74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f3de5a74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c47460197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c47460197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f3de5a74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f3de5a74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youtu.be/SXL4-DJ5_S4" TargetMode="Externa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4.jp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1.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0.png"/><Relationship Id="rId4" Type="http://schemas.openxmlformats.org/officeDocument/2006/relationships/image" Target="../media/image27.jpg"/><Relationship Id="rId5" Type="http://schemas.openxmlformats.org/officeDocument/2006/relationships/hyperlink" Target="https://twitter.com/ylecun/status/1481198016266739715"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github.com/google-research/vision_transformer" TargetMode="Externa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hyperlink" Target="https://github.com/google-research/big_visio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hyperlink" Target="https://github.com/lucidrains/vit-pytorch" TargetMode="Externa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hyperlink" Target="https://paperswithcode.com/paper/an-image-is-worth-16x16-words-transformers-1"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4.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4.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5.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6.png"/><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46.png"/><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3.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4.jp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98975" y="339775"/>
            <a:ext cx="5598600" cy="642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500"/>
              <a:t>Vision Transformers</a:t>
            </a:r>
            <a:endParaRPr sz="4000"/>
          </a:p>
        </p:txBody>
      </p:sp>
      <p:sp>
        <p:nvSpPr>
          <p:cNvPr id="55" name="Google Shape;55;p13"/>
          <p:cNvSpPr txBox="1"/>
          <p:nvPr/>
        </p:nvSpPr>
        <p:spPr>
          <a:xfrm>
            <a:off x="274600" y="917300"/>
            <a:ext cx="494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An image is worth 16x16 words: Transformers for image recognition at scale, Dosovitskiy et al.,</a:t>
            </a:r>
            <a:endParaRPr sz="1500"/>
          </a:p>
        </p:txBody>
      </p:sp>
      <p:sp>
        <p:nvSpPr>
          <p:cNvPr id="56" name="Google Shape;56;p13"/>
          <p:cNvSpPr txBox="1"/>
          <p:nvPr/>
        </p:nvSpPr>
        <p:spPr>
          <a:xfrm>
            <a:off x="274600" y="3832050"/>
            <a:ext cx="4061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Jean de Dieu Nyandwi</a:t>
            </a:r>
            <a:endParaRPr b="1" sz="1800"/>
          </a:p>
          <a:p>
            <a:pPr indent="0" lvl="0" marL="0" rtl="0" algn="l">
              <a:spcBef>
                <a:spcPts val="0"/>
              </a:spcBef>
              <a:spcAft>
                <a:spcPts val="0"/>
              </a:spcAft>
              <a:buNone/>
            </a:pPr>
            <a:r>
              <a:rPr lang="en"/>
              <a:t>Carnegie Mellon</a:t>
            </a:r>
            <a:endParaRPr/>
          </a:p>
          <a:p>
            <a:pPr indent="0" lvl="0" marL="0" rtl="0" algn="l">
              <a:spcBef>
                <a:spcPts val="0"/>
              </a:spcBef>
              <a:spcAft>
                <a:spcPts val="0"/>
              </a:spcAft>
              <a:buNone/>
            </a:pPr>
            <a:r>
              <a:rPr lang="en"/>
              <a:t>Jeande_d @ Twitter</a:t>
            </a:r>
            <a:endParaRPr/>
          </a:p>
          <a:p>
            <a:pPr indent="0" lvl="0" marL="0" rtl="0" algn="l">
              <a:spcBef>
                <a:spcPts val="0"/>
              </a:spcBef>
              <a:spcAft>
                <a:spcPts val="0"/>
              </a:spcAft>
              <a:buNone/>
            </a:pPr>
            <a:r>
              <a:rPr lang="en"/>
              <a:t>n</a:t>
            </a:r>
            <a:r>
              <a:rPr lang="en"/>
              <a:t>yandwi.com </a:t>
            </a:r>
            <a:endParaRPr/>
          </a:p>
        </p:txBody>
      </p:sp>
      <p:sp>
        <p:nvSpPr>
          <p:cNvPr id="57" name="Google Shape;57;p13"/>
          <p:cNvSpPr txBox="1"/>
          <p:nvPr/>
        </p:nvSpPr>
        <p:spPr>
          <a:xfrm>
            <a:off x="578475" y="2571750"/>
            <a:ext cx="2258400" cy="492600"/>
          </a:xfrm>
          <a:prstGeom prst="rect">
            <a:avLst/>
          </a:prstGeom>
          <a:noFill/>
          <a:ln cap="flat" cmpd="sng" w="38100">
            <a:solidFill>
              <a:srgbClr val="741B4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hlink"/>
                </a:solidFill>
                <a:hlinkClick r:id="rId3"/>
              </a:rPr>
              <a:t>VIDEO LINK</a:t>
            </a:r>
            <a:endParaRPr sz="2000"/>
          </a:p>
        </p:txBody>
      </p:sp>
      <p:pic>
        <p:nvPicPr>
          <p:cNvPr id="58" name="Google Shape;58;p13"/>
          <p:cNvPicPr preferRelativeResize="0"/>
          <p:nvPr/>
        </p:nvPicPr>
        <p:blipFill rotWithShape="1">
          <a:blip r:embed="rId4">
            <a:alphaModFix/>
          </a:blip>
          <a:srcRect b="4961" l="9327" r="8563" t="6917"/>
          <a:stretch/>
        </p:blipFill>
        <p:spPr>
          <a:xfrm>
            <a:off x="3471450" y="1809450"/>
            <a:ext cx="5433725" cy="2891450"/>
          </a:xfrm>
          <a:prstGeom prst="rect">
            <a:avLst/>
          </a:prstGeom>
          <a:noFill/>
          <a:ln cap="flat" cmpd="sng" w="28575">
            <a:solidFill>
              <a:srgbClr val="434343"/>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Motivation for Vision Transformer</a:t>
            </a:r>
            <a:endParaRPr sz="2500"/>
          </a:p>
        </p:txBody>
      </p:sp>
      <p:sp>
        <p:nvSpPr>
          <p:cNvPr id="139" name="Google Shape;139;p22"/>
          <p:cNvSpPr txBox="1"/>
          <p:nvPr/>
        </p:nvSpPr>
        <p:spPr>
          <a:xfrm>
            <a:off x="288500" y="700550"/>
            <a:ext cx="885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NLP has been successful due to 3 main ingredients that became happened to be available at the right time: large datasets, powerful and efficient models(Transformer), compute.</a:t>
            </a:r>
            <a:endParaRPr sz="1600"/>
          </a:p>
        </p:txBody>
      </p:sp>
      <p:sp>
        <p:nvSpPr>
          <p:cNvPr id="140" name="Google Shape;140;p22"/>
          <p:cNvSpPr txBox="1"/>
          <p:nvPr/>
        </p:nvSpPr>
        <p:spPr>
          <a:xfrm>
            <a:off x="255725" y="4451700"/>
            <a:ext cx="8855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Transformer seems to be the engine of all. Can we apply the same Transformer to image recognition task?</a:t>
            </a:r>
            <a:endParaRPr b="1" sz="1600"/>
          </a:p>
        </p:txBody>
      </p:sp>
      <p:sp>
        <p:nvSpPr>
          <p:cNvPr id="141" name="Google Shape;141;p22"/>
          <p:cNvSpPr/>
          <p:nvPr/>
        </p:nvSpPr>
        <p:spPr>
          <a:xfrm>
            <a:off x="995488" y="1824313"/>
            <a:ext cx="1805700" cy="2500200"/>
          </a:xfrm>
          <a:prstGeom prst="roundRect">
            <a:avLst>
              <a:gd fmla="val 567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3600313" y="1824313"/>
            <a:ext cx="1805700" cy="2500200"/>
          </a:xfrm>
          <a:prstGeom prst="roundRect">
            <a:avLst>
              <a:gd fmla="val 567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6131388" y="1824313"/>
            <a:ext cx="1805700" cy="2500200"/>
          </a:xfrm>
          <a:prstGeom prst="roundRect">
            <a:avLst>
              <a:gd fmla="val 567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22"/>
          <p:cNvPicPr preferRelativeResize="0"/>
          <p:nvPr/>
        </p:nvPicPr>
        <p:blipFill>
          <a:blip r:embed="rId3">
            <a:alphaModFix/>
          </a:blip>
          <a:stretch>
            <a:fillRect/>
          </a:stretch>
        </p:blipFill>
        <p:spPr>
          <a:xfrm>
            <a:off x="1351625" y="1965400"/>
            <a:ext cx="1093441" cy="833100"/>
          </a:xfrm>
          <a:prstGeom prst="rect">
            <a:avLst/>
          </a:prstGeom>
          <a:noFill/>
          <a:ln>
            <a:noFill/>
          </a:ln>
        </p:spPr>
      </p:pic>
      <p:pic>
        <p:nvPicPr>
          <p:cNvPr id="145" name="Google Shape;145;p22"/>
          <p:cNvPicPr preferRelativeResize="0"/>
          <p:nvPr/>
        </p:nvPicPr>
        <p:blipFill>
          <a:blip r:embed="rId4">
            <a:alphaModFix/>
          </a:blip>
          <a:stretch>
            <a:fillRect/>
          </a:stretch>
        </p:blipFill>
        <p:spPr>
          <a:xfrm>
            <a:off x="1415263" y="2905250"/>
            <a:ext cx="966175" cy="749724"/>
          </a:xfrm>
          <a:prstGeom prst="rect">
            <a:avLst/>
          </a:prstGeom>
          <a:noFill/>
          <a:ln>
            <a:noFill/>
          </a:ln>
        </p:spPr>
      </p:pic>
      <p:pic>
        <p:nvPicPr>
          <p:cNvPr id="146" name="Google Shape;146;p22"/>
          <p:cNvPicPr preferRelativeResize="0"/>
          <p:nvPr/>
        </p:nvPicPr>
        <p:blipFill>
          <a:blip r:embed="rId5">
            <a:alphaModFix/>
          </a:blip>
          <a:stretch>
            <a:fillRect/>
          </a:stretch>
        </p:blipFill>
        <p:spPr>
          <a:xfrm>
            <a:off x="1157750" y="3761725"/>
            <a:ext cx="450948" cy="515348"/>
          </a:xfrm>
          <a:prstGeom prst="rect">
            <a:avLst/>
          </a:prstGeom>
          <a:noFill/>
          <a:ln>
            <a:noFill/>
          </a:ln>
        </p:spPr>
      </p:pic>
      <p:pic>
        <p:nvPicPr>
          <p:cNvPr id="147" name="Google Shape;147;p22"/>
          <p:cNvPicPr preferRelativeResize="0"/>
          <p:nvPr/>
        </p:nvPicPr>
        <p:blipFill rotWithShape="1">
          <a:blip r:embed="rId6">
            <a:alphaModFix/>
          </a:blip>
          <a:srcRect b="9659" l="12337" r="16013" t="10180"/>
          <a:stretch/>
        </p:blipFill>
        <p:spPr>
          <a:xfrm>
            <a:off x="1600925" y="3797975"/>
            <a:ext cx="594850" cy="442850"/>
          </a:xfrm>
          <a:prstGeom prst="rect">
            <a:avLst/>
          </a:prstGeom>
          <a:noFill/>
          <a:ln>
            <a:noFill/>
          </a:ln>
        </p:spPr>
      </p:pic>
      <p:pic>
        <p:nvPicPr>
          <p:cNvPr id="148" name="Google Shape;148;p22"/>
          <p:cNvPicPr preferRelativeResize="0"/>
          <p:nvPr/>
        </p:nvPicPr>
        <p:blipFill rotWithShape="1">
          <a:blip r:embed="rId7">
            <a:alphaModFix/>
          </a:blip>
          <a:srcRect b="8950" l="0" r="0" t="0"/>
          <a:stretch/>
        </p:blipFill>
        <p:spPr>
          <a:xfrm>
            <a:off x="2154200" y="3666425"/>
            <a:ext cx="594850" cy="610651"/>
          </a:xfrm>
          <a:prstGeom prst="rect">
            <a:avLst/>
          </a:prstGeom>
          <a:noFill/>
          <a:ln>
            <a:noFill/>
          </a:ln>
        </p:spPr>
      </p:pic>
      <p:pic>
        <p:nvPicPr>
          <p:cNvPr id="149" name="Google Shape;149;p22"/>
          <p:cNvPicPr preferRelativeResize="0"/>
          <p:nvPr/>
        </p:nvPicPr>
        <p:blipFill rotWithShape="1">
          <a:blip r:embed="rId8">
            <a:alphaModFix/>
          </a:blip>
          <a:srcRect b="0" l="10348" r="15307" t="0"/>
          <a:stretch/>
        </p:blipFill>
        <p:spPr>
          <a:xfrm>
            <a:off x="3638324" y="1966214"/>
            <a:ext cx="1655962" cy="2216434"/>
          </a:xfrm>
          <a:prstGeom prst="rect">
            <a:avLst/>
          </a:prstGeom>
          <a:noFill/>
          <a:ln>
            <a:noFill/>
          </a:ln>
        </p:spPr>
      </p:pic>
      <p:pic>
        <p:nvPicPr>
          <p:cNvPr id="150" name="Google Shape;150;p22"/>
          <p:cNvPicPr preferRelativeResize="0"/>
          <p:nvPr/>
        </p:nvPicPr>
        <p:blipFill rotWithShape="1">
          <a:blip r:embed="rId9">
            <a:alphaModFix/>
          </a:blip>
          <a:srcRect b="0" l="20420" r="16516" t="0"/>
          <a:stretch/>
        </p:blipFill>
        <p:spPr>
          <a:xfrm>
            <a:off x="6487525" y="1917763"/>
            <a:ext cx="1093500" cy="2313300"/>
          </a:xfrm>
          <a:prstGeom prst="roundRect">
            <a:avLst>
              <a:gd fmla="val 16667" name="adj"/>
            </a:avLst>
          </a:prstGeom>
          <a:noFill/>
          <a:ln cap="flat" cmpd="sng" w="9525">
            <a:solidFill>
              <a:srgbClr val="FFFFFF"/>
            </a:solidFill>
            <a:prstDash val="solid"/>
            <a:round/>
            <a:headEnd len="sm" w="sm" type="none"/>
            <a:tailEnd len="sm" w="sm" type="none"/>
          </a:ln>
        </p:spPr>
      </p:pic>
      <p:sp>
        <p:nvSpPr>
          <p:cNvPr id="151" name="Google Shape;151;p22"/>
          <p:cNvSpPr txBox="1"/>
          <p:nvPr/>
        </p:nvSpPr>
        <p:spPr>
          <a:xfrm>
            <a:off x="1157750" y="1413425"/>
            <a:ext cx="15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Large datasets</a:t>
            </a:r>
            <a:endParaRPr b="1"/>
          </a:p>
        </p:txBody>
      </p:sp>
      <p:sp>
        <p:nvSpPr>
          <p:cNvPr id="152" name="Google Shape;152;p22"/>
          <p:cNvSpPr txBox="1"/>
          <p:nvPr/>
        </p:nvSpPr>
        <p:spPr>
          <a:xfrm>
            <a:off x="3776400" y="1370138"/>
            <a:ext cx="15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Efficient models</a:t>
            </a:r>
            <a:endParaRPr b="1"/>
          </a:p>
        </p:txBody>
      </p:sp>
      <p:sp>
        <p:nvSpPr>
          <p:cNvPr id="153" name="Google Shape;153;p22"/>
          <p:cNvSpPr txBox="1"/>
          <p:nvPr/>
        </p:nvSpPr>
        <p:spPr>
          <a:xfrm>
            <a:off x="6238675" y="1370125"/>
            <a:ext cx="15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Compute</a:t>
            </a:r>
            <a:endParaRPr b="1"/>
          </a:p>
        </p:txBody>
      </p:sp>
      <p:sp>
        <p:nvSpPr>
          <p:cNvPr id="154" name="Google Shape;154;p22"/>
          <p:cNvSpPr/>
          <p:nvPr/>
        </p:nvSpPr>
        <p:spPr>
          <a:xfrm>
            <a:off x="3311850" y="1388625"/>
            <a:ext cx="2418600" cy="3063000"/>
          </a:xfrm>
          <a:prstGeom prst="roundRect">
            <a:avLst>
              <a:gd fmla="val 4672" name="adj"/>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Motivation for Vision Transformer</a:t>
            </a:r>
            <a:endParaRPr sz="2500"/>
          </a:p>
        </p:txBody>
      </p:sp>
      <p:sp>
        <p:nvSpPr>
          <p:cNvPr id="160" name="Google Shape;160;p23"/>
          <p:cNvSpPr txBox="1"/>
          <p:nvPr/>
        </p:nvSpPr>
        <p:spPr>
          <a:xfrm>
            <a:off x="288500" y="700550"/>
            <a:ext cx="8855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B</a:t>
            </a:r>
            <a:r>
              <a:rPr lang="en" sz="1600">
                <a:solidFill>
                  <a:schemeClr val="dk1"/>
                </a:solidFill>
              </a:rPr>
              <a:t>efore </a:t>
            </a:r>
            <a:r>
              <a:rPr lang="en" sz="1600">
                <a:solidFill>
                  <a:schemeClr val="dk1"/>
                </a:solidFill>
              </a:rPr>
              <a:t>the</a:t>
            </a:r>
            <a:r>
              <a:rPr lang="en" sz="1600">
                <a:solidFill>
                  <a:schemeClr val="dk1"/>
                </a:solidFill>
              </a:rPr>
              <a:t> emergence of Vision Transformer architecture, most works attempted to apply Transformer to computer vision by either:</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Replacing all convolution operations with local attention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Combining convolution and attention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Applying Transformer to image pixels directly</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nvSpPr>
        <p:spPr>
          <a:xfrm>
            <a:off x="212300" y="90950"/>
            <a:ext cx="8426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rPr>
              <a:t>Transformers in Vision: R</a:t>
            </a:r>
            <a:r>
              <a:rPr b="1" lang="en" sz="2000">
                <a:solidFill>
                  <a:srgbClr val="434343"/>
                </a:solidFill>
              </a:rPr>
              <a:t>eplacing all Convolution Operations with Local Self-attention Layer</a:t>
            </a:r>
            <a:endParaRPr b="1" sz="2000">
              <a:solidFill>
                <a:srgbClr val="434343"/>
              </a:solidFill>
            </a:endParaRPr>
          </a:p>
        </p:txBody>
      </p:sp>
      <p:pic>
        <p:nvPicPr>
          <p:cNvPr id="166" name="Google Shape;166;p24"/>
          <p:cNvPicPr preferRelativeResize="0"/>
          <p:nvPr/>
        </p:nvPicPr>
        <p:blipFill rotWithShape="1">
          <a:blip r:embed="rId3">
            <a:alphaModFix/>
          </a:blip>
          <a:srcRect b="0" l="15217" r="8696" t="0"/>
          <a:stretch/>
        </p:blipFill>
        <p:spPr>
          <a:xfrm>
            <a:off x="631725" y="1706775"/>
            <a:ext cx="1906625" cy="2020650"/>
          </a:xfrm>
          <a:prstGeom prst="rect">
            <a:avLst/>
          </a:prstGeom>
          <a:noFill/>
          <a:ln>
            <a:noFill/>
          </a:ln>
        </p:spPr>
      </p:pic>
      <p:sp>
        <p:nvSpPr>
          <p:cNvPr id="167" name="Google Shape;167;p24"/>
          <p:cNvSpPr txBox="1"/>
          <p:nvPr/>
        </p:nvSpPr>
        <p:spPr>
          <a:xfrm>
            <a:off x="631725" y="1275675"/>
            <a:ext cx="233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Local convolution</a:t>
            </a:r>
            <a:endParaRPr b="1" sz="1600"/>
          </a:p>
        </p:txBody>
      </p:sp>
      <p:sp>
        <p:nvSpPr>
          <p:cNvPr id="168" name="Google Shape;168;p24"/>
          <p:cNvSpPr txBox="1"/>
          <p:nvPr/>
        </p:nvSpPr>
        <p:spPr>
          <a:xfrm>
            <a:off x="631725" y="3851575"/>
            <a:ext cx="3379800" cy="615600"/>
          </a:xfrm>
          <a:prstGeom prst="rect">
            <a:avLst/>
          </a:prstGeom>
          <a:noFill/>
          <a:ln cap="flat" cmpd="sng" w="19050">
            <a:solidFill>
              <a:srgbClr val="8E7CC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8E7CC3"/>
                </a:solidFill>
              </a:rPr>
              <a:t>Output</a:t>
            </a:r>
            <a:r>
              <a:rPr lang="en"/>
              <a:t>: Inner product of convolutional </a:t>
            </a:r>
            <a:r>
              <a:rPr lang="en"/>
              <a:t>kernel</a:t>
            </a:r>
            <a:r>
              <a:rPr lang="en"/>
              <a:t> and local window/receptive field.</a:t>
            </a:r>
            <a:endParaRPr/>
          </a:p>
        </p:txBody>
      </p:sp>
      <p:sp>
        <p:nvSpPr>
          <p:cNvPr id="169" name="Google Shape;169;p24"/>
          <p:cNvSpPr txBox="1"/>
          <p:nvPr/>
        </p:nvSpPr>
        <p:spPr>
          <a:xfrm>
            <a:off x="106425" y="4743300"/>
            <a:ext cx="5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Ramachandran et al., “Stand-Alone Self-Attention in Vision Models”, 2018</a:t>
            </a:r>
            <a:endParaRPr i="1" sz="1100">
              <a:solidFill>
                <a:schemeClr val="dk1"/>
              </a:solidFill>
            </a:endParaRPr>
          </a:p>
        </p:txBody>
      </p:sp>
      <p:cxnSp>
        <p:nvCxnSpPr>
          <p:cNvPr id="170" name="Google Shape;170;p24"/>
          <p:cNvCxnSpPr>
            <a:stCxn id="168" idx="1"/>
          </p:cNvCxnSpPr>
          <p:nvPr/>
        </p:nvCxnSpPr>
        <p:spPr>
          <a:xfrm flipH="1" rot="10800000">
            <a:off x="631725" y="2174875"/>
            <a:ext cx="804900" cy="1984500"/>
          </a:xfrm>
          <a:prstGeom prst="bentConnector4">
            <a:avLst>
              <a:gd fmla="val -29584" name="adj1"/>
              <a:gd fmla="val 99599" name="adj2"/>
            </a:avLst>
          </a:prstGeom>
          <a:noFill/>
          <a:ln cap="flat" cmpd="sng" w="9525">
            <a:solidFill>
              <a:srgbClr val="8E7CC3"/>
            </a:solidFill>
            <a:prstDash val="solid"/>
            <a:round/>
            <a:headEnd len="med" w="med" type="triangl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nvSpPr>
        <p:spPr>
          <a:xfrm>
            <a:off x="212300" y="90950"/>
            <a:ext cx="8426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rPr>
              <a:t>Transformers in Vision: Replacing all Convolution Operations with Local Self-attention Layer</a:t>
            </a:r>
            <a:endParaRPr b="1" sz="2000">
              <a:solidFill>
                <a:srgbClr val="434343"/>
              </a:solidFill>
            </a:endParaRPr>
          </a:p>
        </p:txBody>
      </p:sp>
      <p:pic>
        <p:nvPicPr>
          <p:cNvPr id="176" name="Google Shape;176;p25"/>
          <p:cNvPicPr preferRelativeResize="0"/>
          <p:nvPr/>
        </p:nvPicPr>
        <p:blipFill rotWithShape="1">
          <a:blip r:embed="rId3">
            <a:alphaModFix/>
          </a:blip>
          <a:srcRect b="0" l="15217" r="8696" t="0"/>
          <a:stretch/>
        </p:blipFill>
        <p:spPr>
          <a:xfrm>
            <a:off x="631725" y="1706775"/>
            <a:ext cx="1906625" cy="2020650"/>
          </a:xfrm>
          <a:prstGeom prst="rect">
            <a:avLst/>
          </a:prstGeom>
          <a:noFill/>
          <a:ln>
            <a:noFill/>
          </a:ln>
        </p:spPr>
      </p:pic>
      <p:pic>
        <p:nvPicPr>
          <p:cNvPr id="177" name="Google Shape;177;p25"/>
          <p:cNvPicPr preferRelativeResize="0"/>
          <p:nvPr/>
        </p:nvPicPr>
        <p:blipFill rotWithShape="1">
          <a:blip r:embed="rId4">
            <a:alphaModFix/>
          </a:blip>
          <a:srcRect b="0" l="6742" r="0" t="7484"/>
          <a:stretch/>
        </p:blipFill>
        <p:spPr>
          <a:xfrm>
            <a:off x="3742900" y="1533675"/>
            <a:ext cx="3803712" cy="2343200"/>
          </a:xfrm>
          <a:prstGeom prst="rect">
            <a:avLst/>
          </a:prstGeom>
          <a:noFill/>
          <a:ln>
            <a:noFill/>
          </a:ln>
        </p:spPr>
      </p:pic>
      <p:sp>
        <p:nvSpPr>
          <p:cNvPr id="178" name="Google Shape;178;p25"/>
          <p:cNvSpPr/>
          <p:nvPr/>
        </p:nvSpPr>
        <p:spPr>
          <a:xfrm>
            <a:off x="2699463" y="2576675"/>
            <a:ext cx="882300" cy="252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txBox="1"/>
          <p:nvPr/>
        </p:nvSpPr>
        <p:spPr>
          <a:xfrm>
            <a:off x="631725" y="1275675"/>
            <a:ext cx="233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Local convolution</a:t>
            </a:r>
            <a:endParaRPr b="1" sz="1600"/>
          </a:p>
        </p:txBody>
      </p:sp>
      <p:sp>
        <p:nvSpPr>
          <p:cNvPr id="180" name="Google Shape;180;p25"/>
          <p:cNvSpPr txBox="1"/>
          <p:nvPr/>
        </p:nvSpPr>
        <p:spPr>
          <a:xfrm>
            <a:off x="4374900" y="818475"/>
            <a:ext cx="262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Local self-attention layer</a:t>
            </a:r>
            <a:endParaRPr b="1" sz="1600"/>
          </a:p>
        </p:txBody>
      </p:sp>
      <p:sp>
        <p:nvSpPr>
          <p:cNvPr id="181" name="Google Shape;181;p25"/>
          <p:cNvSpPr txBox="1"/>
          <p:nvPr/>
        </p:nvSpPr>
        <p:spPr>
          <a:xfrm>
            <a:off x="631725" y="3851575"/>
            <a:ext cx="3379800" cy="615600"/>
          </a:xfrm>
          <a:prstGeom prst="rect">
            <a:avLst/>
          </a:prstGeom>
          <a:noFill/>
          <a:ln cap="flat" cmpd="sng" w="19050">
            <a:solidFill>
              <a:srgbClr val="8E7CC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8E7CC3"/>
                </a:solidFill>
              </a:rPr>
              <a:t>Output</a:t>
            </a:r>
            <a:r>
              <a:rPr lang="en"/>
              <a:t>: Inner product of convolutional kernel and local window/receptive field.</a:t>
            </a:r>
            <a:endParaRPr/>
          </a:p>
        </p:txBody>
      </p:sp>
      <p:sp>
        <p:nvSpPr>
          <p:cNvPr id="182" name="Google Shape;182;p25"/>
          <p:cNvSpPr txBox="1"/>
          <p:nvPr/>
        </p:nvSpPr>
        <p:spPr>
          <a:xfrm>
            <a:off x="7003200" y="3000950"/>
            <a:ext cx="1999800" cy="10467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Output</a:t>
            </a:r>
            <a:r>
              <a:rPr lang="en"/>
              <a:t>: Standard self-attention applied to receptive field/local window.</a:t>
            </a:r>
            <a:endParaRPr/>
          </a:p>
        </p:txBody>
      </p:sp>
      <p:sp>
        <p:nvSpPr>
          <p:cNvPr id="183" name="Google Shape;183;p25"/>
          <p:cNvSpPr txBox="1"/>
          <p:nvPr/>
        </p:nvSpPr>
        <p:spPr>
          <a:xfrm>
            <a:off x="7003200" y="1047075"/>
            <a:ext cx="2140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D966"/>
                </a:solidFill>
              </a:rPr>
              <a:t>Query</a:t>
            </a:r>
            <a:r>
              <a:rPr lang="en"/>
              <a:t>: center pixel of local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990000"/>
                </a:solidFill>
              </a:rPr>
              <a:t>Keys</a:t>
            </a:r>
            <a:r>
              <a:rPr lang="en"/>
              <a:t> &amp; </a:t>
            </a:r>
            <a:r>
              <a:rPr lang="en">
                <a:solidFill>
                  <a:srgbClr val="6AA84F"/>
                </a:solidFill>
              </a:rPr>
              <a:t>values</a:t>
            </a:r>
            <a:r>
              <a:rPr lang="en"/>
              <a:t>: All other pixels of local window. </a:t>
            </a:r>
            <a:endParaRPr/>
          </a:p>
        </p:txBody>
      </p:sp>
      <p:sp>
        <p:nvSpPr>
          <p:cNvPr id="184" name="Google Shape;184;p25"/>
          <p:cNvSpPr txBox="1"/>
          <p:nvPr/>
        </p:nvSpPr>
        <p:spPr>
          <a:xfrm>
            <a:off x="106425" y="4743300"/>
            <a:ext cx="5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Ramachandran et al., “Stand-Alone Self-Attention in Vision Models”, 2018</a:t>
            </a:r>
            <a:endParaRPr i="1" sz="1100">
              <a:solidFill>
                <a:schemeClr val="dk1"/>
              </a:solidFill>
            </a:endParaRPr>
          </a:p>
        </p:txBody>
      </p:sp>
      <p:cxnSp>
        <p:nvCxnSpPr>
          <p:cNvPr id="185" name="Google Shape;185;p25"/>
          <p:cNvCxnSpPr>
            <a:stCxn id="181" idx="1"/>
          </p:cNvCxnSpPr>
          <p:nvPr/>
        </p:nvCxnSpPr>
        <p:spPr>
          <a:xfrm flipH="1" rot="10800000">
            <a:off x="631725" y="2174875"/>
            <a:ext cx="804900" cy="1984500"/>
          </a:xfrm>
          <a:prstGeom prst="bentConnector4">
            <a:avLst>
              <a:gd fmla="val -29584" name="adj1"/>
              <a:gd fmla="val 99599" name="adj2"/>
            </a:avLst>
          </a:prstGeom>
          <a:noFill/>
          <a:ln cap="flat" cmpd="sng" w="9525">
            <a:solidFill>
              <a:srgbClr val="8E7CC3"/>
            </a:solidFill>
            <a:prstDash val="solid"/>
            <a:round/>
            <a:headEnd len="med" w="med" type="triangle"/>
            <a:tailEnd len="med" w="med" type="none"/>
          </a:ln>
        </p:spPr>
      </p:cxnSp>
      <p:cxnSp>
        <p:nvCxnSpPr>
          <p:cNvPr id="186" name="Google Shape;186;p25"/>
          <p:cNvCxnSpPr>
            <a:endCxn id="182" idx="0"/>
          </p:cNvCxnSpPr>
          <p:nvPr/>
        </p:nvCxnSpPr>
        <p:spPr>
          <a:xfrm>
            <a:off x="7302600" y="2754350"/>
            <a:ext cx="700500" cy="246600"/>
          </a:xfrm>
          <a:prstGeom prst="bentConnector2">
            <a:avLst/>
          </a:prstGeom>
          <a:noFill/>
          <a:ln cap="flat" cmpd="sng" w="9525">
            <a:solidFill>
              <a:srgbClr val="93C47D"/>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nvSpPr>
        <p:spPr>
          <a:xfrm>
            <a:off x="212300" y="90950"/>
            <a:ext cx="8426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rPr>
              <a:t>Transformers in Vision: Replacing all Convolution Operations with Local Self-attention Layer</a:t>
            </a:r>
            <a:endParaRPr b="1" sz="2000">
              <a:solidFill>
                <a:srgbClr val="434343"/>
              </a:solidFill>
            </a:endParaRPr>
          </a:p>
        </p:txBody>
      </p:sp>
      <p:pic>
        <p:nvPicPr>
          <p:cNvPr id="192" name="Google Shape;192;p26"/>
          <p:cNvPicPr preferRelativeResize="0"/>
          <p:nvPr/>
        </p:nvPicPr>
        <p:blipFill rotWithShape="1">
          <a:blip r:embed="rId3">
            <a:alphaModFix/>
          </a:blip>
          <a:srcRect b="0" l="15217" r="8696" t="0"/>
          <a:stretch/>
        </p:blipFill>
        <p:spPr>
          <a:xfrm>
            <a:off x="631725" y="1706775"/>
            <a:ext cx="1906625" cy="2020650"/>
          </a:xfrm>
          <a:prstGeom prst="rect">
            <a:avLst/>
          </a:prstGeom>
          <a:noFill/>
          <a:ln>
            <a:noFill/>
          </a:ln>
        </p:spPr>
      </p:pic>
      <p:pic>
        <p:nvPicPr>
          <p:cNvPr id="193" name="Google Shape;193;p26"/>
          <p:cNvPicPr preferRelativeResize="0"/>
          <p:nvPr/>
        </p:nvPicPr>
        <p:blipFill rotWithShape="1">
          <a:blip r:embed="rId4">
            <a:alphaModFix/>
          </a:blip>
          <a:srcRect b="0" l="6742" r="0" t="7484"/>
          <a:stretch/>
        </p:blipFill>
        <p:spPr>
          <a:xfrm>
            <a:off x="3742900" y="1533675"/>
            <a:ext cx="3803712" cy="2343200"/>
          </a:xfrm>
          <a:prstGeom prst="rect">
            <a:avLst/>
          </a:prstGeom>
          <a:noFill/>
          <a:ln>
            <a:noFill/>
          </a:ln>
        </p:spPr>
      </p:pic>
      <p:sp>
        <p:nvSpPr>
          <p:cNvPr id="194" name="Google Shape;194;p26"/>
          <p:cNvSpPr/>
          <p:nvPr/>
        </p:nvSpPr>
        <p:spPr>
          <a:xfrm>
            <a:off x="2699463" y="2576675"/>
            <a:ext cx="882300" cy="252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6"/>
          <p:cNvSpPr txBox="1"/>
          <p:nvPr/>
        </p:nvSpPr>
        <p:spPr>
          <a:xfrm>
            <a:off x="631725" y="1275675"/>
            <a:ext cx="2337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Local convolution</a:t>
            </a:r>
            <a:endParaRPr b="1" sz="1600"/>
          </a:p>
        </p:txBody>
      </p:sp>
      <p:sp>
        <p:nvSpPr>
          <p:cNvPr id="196" name="Google Shape;196;p26"/>
          <p:cNvSpPr txBox="1"/>
          <p:nvPr/>
        </p:nvSpPr>
        <p:spPr>
          <a:xfrm>
            <a:off x="4374900" y="818475"/>
            <a:ext cx="262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Local self-attention layer</a:t>
            </a:r>
            <a:endParaRPr b="1" sz="1600"/>
          </a:p>
        </p:txBody>
      </p:sp>
      <p:sp>
        <p:nvSpPr>
          <p:cNvPr id="197" name="Google Shape;197;p26"/>
          <p:cNvSpPr txBox="1"/>
          <p:nvPr/>
        </p:nvSpPr>
        <p:spPr>
          <a:xfrm>
            <a:off x="631725" y="3851575"/>
            <a:ext cx="3379800" cy="615600"/>
          </a:xfrm>
          <a:prstGeom prst="rect">
            <a:avLst/>
          </a:prstGeom>
          <a:noFill/>
          <a:ln cap="flat" cmpd="sng" w="19050">
            <a:solidFill>
              <a:srgbClr val="8E7CC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8E7CC3"/>
                </a:solidFill>
              </a:rPr>
              <a:t>Output</a:t>
            </a:r>
            <a:r>
              <a:rPr lang="en"/>
              <a:t>: Inner product of convolutional kernel and local window/receptive field.</a:t>
            </a:r>
            <a:endParaRPr/>
          </a:p>
        </p:txBody>
      </p:sp>
      <p:sp>
        <p:nvSpPr>
          <p:cNvPr id="198" name="Google Shape;198;p26"/>
          <p:cNvSpPr txBox="1"/>
          <p:nvPr/>
        </p:nvSpPr>
        <p:spPr>
          <a:xfrm>
            <a:off x="7003200" y="3000950"/>
            <a:ext cx="1999800" cy="1046700"/>
          </a:xfrm>
          <a:prstGeom prst="rect">
            <a:avLst/>
          </a:prstGeom>
          <a:noFill/>
          <a:ln cap="flat" cmpd="sng" w="19050">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rPr>
              <a:t>Output</a:t>
            </a:r>
            <a:r>
              <a:rPr lang="en"/>
              <a:t>: Standard self-attention applied to receptive field/local window.</a:t>
            </a:r>
            <a:endParaRPr/>
          </a:p>
        </p:txBody>
      </p:sp>
      <p:sp>
        <p:nvSpPr>
          <p:cNvPr id="199" name="Google Shape;199;p26"/>
          <p:cNvSpPr txBox="1"/>
          <p:nvPr/>
        </p:nvSpPr>
        <p:spPr>
          <a:xfrm>
            <a:off x="7003200" y="1047075"/>
            <a:ext cx="2140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D966"/>
                </a:solidFill>
              </a:rPr>
              <a:t>Query</a:t>
            </a:r>
            <a:r>
              <a:rPr lang="en"/>
              <a:t>: center pixel of local window.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990000"/>
                </a:solidFill>
              </a:rPr>
              <a:t>Keys</a:t>
            </a:r>
            <a:r>
              <a:rPr lang="en"/>
              <a:t> &amp; </a:t>
            </a:r>
            <a:r>
              <a:rPr lang="en">
                <a:solidFill>
                  <a:srgbClr val="6AA84F"/>
                </a:solidFill>
              </a:rPr>
              <a:t>values</a:t>
            </a:r>
            <a:r>
              <a:rPr lang="en"/>
              <a:t>: All other pixels of local window. </a:t>
            </a:r>
            <a:endParaRPr/>
          </a:p>
        </p:txBody>
      </p:sp>
      <p:sp>
        <p:nvSpPr>
          <p:cNvPr id="200" name="Google Shape;200;p26"/>
          <p:cNvSpPr txBox="1"/>
          <p:nvPr/>
        </p:nvSpPr>
        <p:spPr>
          <a:xfrm>
            <a:off x="106425" y="4743300"/>
            <a:ext cx="5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Ramachandran et al., “Stand-Alone Self-Attention in Vision Models”, 2018</a:t>
            </a:r>
            <a:endParaRPr i="1" sz="1100">
              <a:solidFill>
                <a:schemeClr val="dk1"/>
              </a:solidFill>
            </a:endParaRPr>
          </a:p>
        </p:txBody>
      </p:sp>
      <p:sp>
        <p:nvSpPr>
          <p:cNvPr id="201" name="Google Shape;201;p26"/>
          <p:cNvSpPr txBox="1"/>
          <p:nvPr/>
        </p:nvSpPr>
        <p:spPr>
          <a:xfrm>
            <a:off x="4992675" y="4160975"/>
            <a:ext cx="3952800" cy="8313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Local self-attention is not scalable and hard to implement. Also not compute efficient although attention is computed in local windows.</a:t>
            </a:r>
            <a:endParaRPr/>
          </a:p>
        </p:txBody>
      </p:sp>
      <p:pic>
        <p:nvPicPr>
          <p:cNvPr id="202" name="Google Shape;202;p26"/>
          <p:cNvPicPr preferRelativeResize="0"/>
          <p:nvPr/>
        </p:nvPicPr>
        <p:blipFill>
          <a:blip r:embed="rId5">
            <a:alphaModFix/>
          </a:blip>
          <a:stretch>
            <a:fillRect/>
          </a:stretch>
        </p:blipFill>
        <p:spPr>
          <a:xfrm>
            <a:off x="4627575" y="4419738"/>
            <a:ext cx="313774" cy="313774"/>
          </a:xfrm>
          <a:prstGeom prst="rect">
            <a:avLst/>
          </a:prstGeom>
          <a:noFill/>
          <a:ln>
            <a:noFill/>
          </a:ln>
        </p:spPr>
      </p:pic>
      <p:cxnSp>
        <p:nvCxnSpPr>
          <p:cNvPr id="203" name="Google Shape;203;p26"/>
          <p:cNvCxnSpPr>
            <a:stCxn id="197" idx="1"/>
          </p:cNvCxnSpPr>
          <p:nvPr/>
        </p:nvCxnSpPr>
        <p:spPr>
          <a:xfrm flipH="1" rot="10800000">
            <a:off x="631725" y="2174875"/>
            <a:ext cx="804900" cy="1984500"/>
          </a:xfrm>
          <a:prstGeom prst="bentConnector4">
            <a:avLst>
              <a:gd fmla="val -29584" name="adj1"/>
              <a:gd fmla="val 99599" name="adj2"/>
            </a:avLst>
          </a:prstGeom>
          <a:noFill/>
          <a:ln cap="flat" cmpd="sng" w="9525">
            <a:solidFill>
              <a:srgbClr val="8E7CC3"/>
            </a:solidFill>
            <a:prstDash val="solid"/>
            <a:round/>
            <a:headEnd len="med" w="med" type="triangle"/>
            <a:tailEnd len="med" w="med" type="none"/>
          </a:ln>
        </p:spPr>
      </p:cxnSp>
      <p:cxnSp>
        <p:nvCxnSpPr>
          <p:cNvPr id="204" name="Google Shape;204;p26"/>
          <p:cNvCxnSpPr>
            <a:endCxn id="198" idx="0"/>
          </p:cNvCxnSpPr>
          <p:nvPr/>
        </p:nvCxnSpPr>
        <p:spPr>
          <a:xfrm>
            <a:off x="7302600" y="2754350"/>
            <a:ext cx="700500" cy="246600"/>
          </a:xfrm>
          <a:prstGeom prst="bentConnector2">
            <a:avLst/>
          </a:prstGeom>
          <a:noFill/>
          <a:ln cap="flat" cmpd="sng" w="9525">
            <a:solidFill>
              <a:srgbClr val="93C47D"/>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nvSpPr>
        <p:spPr>
          <a:xfrm>
            <a:off x="212300" y="90950"/>
            <a:ext cx="842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rPr>
              <a:t>Transformers in Vision: Combining Convolution with Attention</a:t>
            </a:r>
            <a:endParaRPr b="1" sz="2000">
              <a:solidFill>
                <a:srgbClr val="434343"/>
              </a:solidFill>
            </a:endParaRPr>
          </a:p>
        </p:txBody>
      </p:sp>
      <p:pic>
        <p:nvPicPr>
          <p:cNvPr id="210" name="Google Shape;210;p27"/>
          <p:cNvPicPr preferRelativeResize="0"/>
          <p:nvPr/>
        </p:nvPicPr>
        <p:blipFill>
          <a:blip r:embed="rId3">
            <a:alphaModFix/>
          </a:blip>
          <a:stretch>
            <a:fillRect/>
          </a:stretch>
        </p:blipFill>
        <p:spPr>
          <a:xfrm>
            <a:off x="382200" y="1527763"/>
            <a:ext cx="8086601" cy="2226375"/>
          </a:xfrm>
          <a:prstGeom prst="rect">
            <a:avLst/>
          </a:prstGeom>
          <a:noFill/>
          <a:ln cap="flat" cmpd="sng" w="9525">
            <a:solidFill>
              <a:srgbClr val="999999"/>
            </a:solidFill>
            <a:prstDash val="solid"/>
            <a:round/>
            <a:headEnd len="sm" w="sm" type="none"/>
            <a:tailEnd len="sm" w="sm" type="none"/>
          </a:ln>
        </p:spPr>
      </p:pic>
      <p:sp>
        <p:nvSpPr>
          <p:cNvPr id="211" name="Google Shape;211;p27"/>
          <p:cNvSpPr txBox="1"/>
          <p:nvPr/>
        </p:nvSpPr>
        <p:spPr>
          <a:xfrm>
            <a:off x="382200" y="568975"/>
            <a:ext cx="808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demonstrated by DETR, combining </a:t>
            </a:r>
            <a:r>
              <a:rPr lang="en"/>
              <a:t>convolution</a:t>
            </a:r>
            <a:r>
              <a:rPr lang="en"/>
              <a:t> and attention can result in SOTA in object detection. DETR learns</a:t>
            </a:r>
            <a:r>
              <a:rPr lang="en"/>
              <a:t> 2D visual features of image with convolutional backbone(ex: ResNet), feed the features to Transformer and predict the box and object class.</a:t>
            </a:r>
            <a:endParaRPr/>
          </a:p>
        </p:txBody>
      </p:sp>
      <p:sp>
        <p:nvSpPr>
          <p:cNvPr id="212" name="Google Shape;212;p27"/>
          <p:cNvSpPr txBox="1"/>
          <p:nvPr/>
        </p:nvSpPr>
        <p:spPr>
          <a:xfrm>
            <a:off x="106425" y="4743300"/>
            <a:ext cx="5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Carion et al., “End-to-end object detection with Transformers”, 2020</a:t>
            </a:r>
            <a:endParaRPr i="1"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nvSpPr>
        <p:spPr>
          <a:xfrm>
            <a:off x="212300" y="90950"/>
            <a:ext cx="842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rPr>
              <a:t>Transformers in Vision: Combining Convolution with Attention</a:t>
            </a:r>
            <a:endParaRPr b="1" sz="2000">
              <a:solidFill>
                <a:srgbClr val="434343"/>
              </a:solidFill>
            </a:endParaRPr>
          </a:p>
        </p:txBody>
      </p:sp>
      <p:pic>
        <p:nvPicPr>
          <p:cNvPr id="218" name="Google Shape;218;p28"/>
          <p:cNvPicPr preferRelativeResize="0"/>
          <p:nvPr/>
        </p:nvPicPr>
        <p:blipFill>
          <a:blip r:embed="rId3">
            <a:alphaModFix/>
          </a:blip>
          <a:stretch>
            <a:fillRect/>
          </a:stretch>
        </p:blipFill>
        <p:spPr>
          <a:xfrm>
            <a:off x="382200" y="1527763"/>
            <a:ext cx="8086601" cy="2226375"/>
          </a:xfrm>
          <a:prstGeom prst="rect">
            <a:avLst/>
          </a:prstGeom>
          <a:noFill/>
          <a:ln cap="flat" cmpd="sng" w="9525">
            <a:solidFill>
              <a:srgbClr val="999999"/>
            </a:solidFill>
            <a:prstDash val="solid"/>
            <a:round/>
            <a:headEnd len="sm" w="sm" type="none"/>
            <a:tailEnd len="sm" w="sm" type="none"/>
          </a:ln>
        </p:spPr>
      </p:pic>
      <p:sp>
        <p:nvSpPr>
          <p:cNvPr id="219" name="Google Shape;219;p28"/>
          <p:cNvSpPr txBox="1"/>
          <p:nvPr/>
        </p:nvSpPr>
        <p:spPr>
          <a:xfrm>
            <a:off x="382200" y="568975"/>
            <a:ext cx="808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demonstrated by DETR, combining convolution and attention can result in SOTA in object detection. DETR learns 2D visual features of image with convolutional backbone(ex: ResNet), feed the features to Transformer and predict the box and object class.</a:t>
            </a:r>
            <a:endParaRPr/>
          </a:p>
        </p:txBody>
      </p:sp>
      <p:sp>
        <p:nvSpPr>
          <p:cNvPr id="220" name="Google Shape;220;p28"/>
          <p:cNvSpPr txBox="1"/>
          <p:nvPr/>
        </p:nvSpPr>
        <p:spPr>
          <a:xfrm>
            <a:off x="2037975" y="3940925"/>
            <a:ext cx="5263800" cy="615600"/>
          </a:xfrm>
          <a:prstGeom prst="rect">
            <a:avLst/>
          </a:prstGeom>
          <a:noFill/>
          <a:ln cap="flat" cmpd="sng" w="19050">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CNNs + Attention seems to work great when done right! DETR is indeed one of the remarkable papers in vision.</a:t>
            </a:r>
            <a:endParaRPr/>
          </a:p>
        </p:txBody>
      </p:sp>
      <p:sp>
        <p:nvSpPr>
          <p:cNvPr id="221" name="Google Shape;221;p28"/>
          <p:cNvSpPr txBox="1"/>
          <p:nvPr/>
        </p:nvSpPr>
        <p:spPr>
          <a:xfrm>
            <a:off x="106425" y="4743300"/>
            <a:ext cx="5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Carion et al., “End-to-end object detection with Transformers”, 2020</a:t>
            </a:r>
            <a:endParaRPr i="1"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txBox="1"/>
          <p:nvPr/>
        </p:nvSpPr>
        <p:spPr>
          <a:xfrm>
            <a:off x="212300" y="90950"/>
            <a:ext cx="842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rPr>
              <a:t>Transformers in Vision: Applying Transformer to Pixels Directly</a:t>
            </a:r>
            <a:endParaRPr b="1" sz="2000">
              <a:solidFill>
                <a:srgbClr val="434343"/>
              </a:solidFill>
            </a:endParaRPr>
          </a:p>
        </p:txBody>
      </p:sp>
      <p:sp>
        <p:nvSpPr>
          <p:cNvPr id="227" name="Google Shape;227;p29"/>
          <p:cNvSpPr txBox="1"/>
          <p:nvPr/>
        </p:nvSpPr>
        <p:spPr>
          <a:xfrm>
            <a:off x="330500" y="690550"/>
            <a:ext cx="8752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Treat a raw image as a sequence of pixels just as sentence is a sequence of words in NLP. Resize to low resolution since attention is computational expensive when applied to the whole image and feed the </a:t>
            </a:r>
            <a:r>
              <a:rPr lang="en" sz="1600"/>
              <a:t>flattened pixels to a normal Transformer to predict the next pixel autoregressively or with masked pixel prediction(like in BERT).</a:t>
            </a:r>
            <a:endParaRPr sz="1600"/>
          </a:p>
        </p:txBody>
      </p:sp>
      <p:sp>
        <p:nvSpPr>
          <p:cNvPr id="228" name="Google Shape;228;p29"/>
          <p:cNvSpPr txBox="1"/>
          <p:nvPr/>
        </p:nvSpPr>
        <p:spPr>
          <a:xfrm>
            <a:off x="106425" y="4819500"/>
            <a:ext cx="5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Chen</a:t>
            </a:r>
            <a:r>
              <a:rPr i="1" lang="en" sz="1100">
                <a:solidFill>
                  <a:schemeClr val="dk1"/>
                </a:solidFill>
              </a:rPr>
              <a:t> et al., “Generative Pretraining from Pixels”, 2020</a:t>
            </a:r>
            <a:endParaRPr i="1" sz="1100">
              <a:solidFill>
                <a:schemeClr val="dk1"/>
              </a:solidFill>
            </a:endParaRPr>
          </a:p>
        </p:txBody>
      </p:sp>
      <p:grpSp>
        <p:nvGrpSpPr>
          <p:cNvPr id="229" name="Google Shape;229;p29"/>
          <p:cNvGrpSpPr/>
          <p:nvPr/>
        </p:nvGrpSpPr>
        <p:grpSpPr>
          <a:xfrm>
            <a:off x="1237823" y="2086042"/>
            <a:ext cx="1689172" cy="2094308"/>
            <a:chOff x="673250" y="1628050"/>
            <a:chExt cx="1970800" cy="2343675"/>
          </a:xfrm>
        </p:grpSpPr>
        <p:pic>
          <p:nvPicPr>
            <p:cNvPr id="230" name="Google Shape;230;p29"/>
            <p:cNvPicPr preferRelativeResize="0"/>
            <p:nvPr/>
          </p:nvPicPr>
          <p:blipFill rotWithShape="1">
            <a:blip r:embed="rId3">
              <a:alphaModFix/>
            </a:blip>
            <a:srcRect b="0" l="16401" r="17139" t="0"/>
            <a:stretch/>
          </p:blipFill>
          <p:spPr>
            <a:xfrm>
              <a:off x="930300" y="1628850"/>
              <a:ext cx="1713750" cy="2342875"/>
            </a:xfrm>
            <a:prstGeom prst="rect">
              <a:avLst/>
            </a:prstGeom>
            <a:noFill/>
            <a:ln>
              <a:noFill/>
            </a:ln>
          </p:spPr>
        </p:pic>
        <p:sp>
          <p:nvSpPr>
            <p:cNvPr id="231" name="Google Shape;231;p29"/>
            <p:cNvSpPr/>
            <p:nvPr/>
          </p:nvSpPr>
          <p:spPr>
            <a:xfrm>
              <a:off x="673250" y="1628050"/>
              <a:ext cx="379500" cy="35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2" name="Google Shape;232;p29"/>
          <p:cNvCxnSpPr>
            <a:stCxn id="230" idx="2"/>
            <a:endCxn id="233" idx="1"/>
          </p:cNvCxnSpPr>
          <p:nvPr/>
        </p:nvCxnSpPr>
        <p:spPr>
          <a:xfrm rot="-5400000">
            <a:off x="2415018" y="3019200"/>
            <a:ext cx="938700" cy="1383600"/>
          </a:xfrm>
          <a:prstGeom prst="bentConnector4">
            <a:avLst>
              <a:gd fmla="val -25368" name="adj1"/>
              <a:gd fmla="val 76540" name="adj2"/>
            </a:avLst>
          </a:prstGeom>
          <a:noFill/>
          <a:ln cap="flat" cmpd="sng" w="19050">
            <a:solidFill>
              <a:schemeClr val="dk2"/>
            </a:solidFill>
            <a:prstDash val="solid"/>
            <a:round/>
            <a:headEnd len="med" w="med" type="none"/>
            <a:tailEnd len="med" w="med" type="triangle"/>
          </a:ln>
        </p:spPr>
      </p:cxnSp>
      <p:pic>
        <p:nvPicPr>
          <p:cNvPr id="234" name="Google Shape;234;p29"/>
          <p:cNvPicPr preferRelativeResize="0"/>
          <p:nvPr/>
        </p:nvPicPr>
        <p:blipFill rotWithShape="1">
          <a:blip r:embed="rId4">
            <a:alphaModFix/>
          </a:blip>
          <a:srcRect b="0" l="9871" r="14889" t="5687"/>
          <a:stretch/>
        </p:blipFill>
        <p:spPr>
          <a:xfrm>
            <a:off x="3576175" y="1860250"/>
            <a:ext cx="2355675" cy="293820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nvSpPr>
        <p:spPr>
          <a:xfrm>
            <a:off x="212300" y="90950"/>
            <a:ext cx="8426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rPr>
              <a:t>Transformers in Vision: Applying Transformer to Pixels Directly</a:t>
            </a:r>
            <a:endParaRPr b="1" sz="2000">
              <a:solidFill>
                <a:srgbClr val="434343"/>
              </a:solidFill>
            </a:endParaRPr>
          </a:p>
        </p:txBody>
      </p:sp>
      <p:sp>
        <p:nvSpPr>
          <p:cNvPr id="240" name="Google Shape;240;p30"/>
          <p:cNvSpPr txBox="1"/>
          <p:nvPr/>
        </p:nvSpPr>
        <p:spPr>
          <a:xfrm>
            <a:off x="330500" y="690550"/>
            <a:ext cx="8752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Treat a raw image as a sequence of pixels just as sentence is a sequence of words in NLP. Resize to low resolution since attention is computational expensive when applied to the whole image and feed the flattened pixels to a normal Transformer to predict the next pixel autoregressively or with masked pixel prediction(like in BERT).</a:t>
            </a:r>
            <a:endParaRPr sz="1600"/>
          </a:p>
        </p:txBody>
      </p:sp>
      <p:sp>
        <p:nvSpPr>
          <p:cNvPr id="241" name="Google Shape;241;p30"/>
          <p:cNvSpPr txBox="1"/>
          <p:nvPr/>
        </p:nvSpPr>
        <p:spPr>
          <a:xfrm>
            <a:off x="106425" y="4819500"/>
            <a:ext cx="5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Chen et al., “Generative Pretraining from Pixels”, 2020</a:t>
            </a:r>
            <a:endParaRPr i="1" sz="1100">
              <a:solidFill>
                <a:schemeClr val="dk1"/>
              </a:solidFill>
            </a:endParaRPr>
          </a:p>
        </p:txBody>
      </p:sp>
      <p:grpSp>
        <p:nvGrpSpPr>
          <p:cNvPr id="242" name="Google Shape;242;p30"/>
          <p:cNvGrpSpPr/>
          <p:nvPr/>
        </p:nvGrpSpPr>
        <p:grpSpPr>
          <a:xfrm>
            <a:off x="1237823" y="2086042"/>
            <a:ext cx="1689172" cy="2094308"/>
            <a:chOff x="673250" y="1628050"/>
            <a:chExt cx="1970800" cy="2343675"/>
          </a:xfrm>
        </p:grpSpPr>
        <p:pic>
          <p:nvPicPr>
            <p:cNvPr id="243" name="Google Shape;243;p30"/>
            <p:cNvPicPr preferRelativeResize="0"/>
            <p:nvPr/>
          </p:nvPicPr>
          <p:blipFill rotWithShape="1">
            <a:blip r:embed="rId3">
              <a:alphaModFix/>
            </a:blip>
            <a:srcRect b="0" l="16401" r="17139" t="0"/>
            <a:stretch/>
          </p:blipFill>
          <p:spPr>
            <a:xfrm>
              <a:off x="930300" y="1628850"/>
              <a:ext cx="1713750" cy="2342875"/>
            </a:xfrm>
            <a:prstGeom prst="rect">
              <a:avLst/>
            </a:prstGeom>
            <a:noFill/>
            <a:ln>
              <a:noFill/>
            </a:ln>
          </p:spPr>
        </p:pic>
        <p:sp>
          <p:nvSpPr>
            <p:cNvPr id="244" name="Google Shape;244;p30"/>
            <p:cNvSpPr/>
            <p:nvPr/>
          </p:nvSpPr>
          <p:spPr>
            <a:xfrm>
              <a:off x="673250" y="1628050"/>
              <a:ext cx="379500" cy="35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5" name="Google Shape;245;p30"/>
          <p:cNvCxnSpPr>
            <a:stCxn id="243" idx="2"/>
            <a:endCxn id="246" idx="1"/>
          </p:cNvCxnSpPr>
          <p:nvPr/>
        </p:nvCxnSpPr>
        <p:spPr>
          <a:xfrm rot="-5400000">
            <a:off x="2415018" y="3019200"/>
            <a:ext cx="938700" cy="1383600"/>
          </a:xfrm>
          <a:prstGeom prst="bentConnector4">
            <a:avLst>
              <a:gd fmla="val -25368" name="adj1"/>
              <a:gd fmla="val 76540" name="adj2"/>
            </a:avLst>
          </a:prstGeom>
          <a:noFill/>
          <a:ln cap="flat" cmpd="sng" w="19050">
            <a:solidFill>
              <a:schemeClr val="dk2"/>
            </a:solidFill>
            <a:prstDash val="solid"/>
            <a:round/>
            <a:headEnd len="med" w="med" type="none"/>
            <a:tailEnd len="med" w="med" type="triangle"/>
          </a:ln>
        </p:spPr>
      </p:cxnSp>
      <p:sp>
        <p:nvSpPr>
          <p:cNvPr id="247" name="Google Shape;247;p30"/>
          <p:cNvSpPr txBox="1"/>
          <p:nvPr/>
        </p:nvSpPr>
        <p:spPr>
          <a:xfrm>
            <a:off x="6417025" y="2744500"/>
            <a:ext cx="2472600" cy="1046700"/>
          </a:xfrm>
          <a:prstGeom prst="rect">
            <a:avLst/>
          </a:prstGeom>
          <a:noFill/>
          <a:ln cap="flat" cmpd="sng" w="19050">
            <a:solidFill>
              <a:srgbClr val="99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Very computationally expensive since each pixel in input image attends to each other!!</a:t>
            </a:r>
            <a:endParaRPr/>
          </a:p>
        </p:txBody>
      </p:sp>
      <p:pic>
        <p:nvPicPr>
          <p:cNvPr id="248" name="Google Shape;248;p30"/>
          <p:cNvPicPr preferRelativeResize="0"/>
          <p:nvPr/>
        </p:nvPicPr>
        <p:blipFill rotWithShape="1">
          <a:blip r:embed="rId4">
            <a:alphaModFix/>
          </a:blip>
          <a:srcRect b="0" l="9871" r="14889" t="5687"/>
          <a:stretch/>
        </p:blipFill>
        <p:spPr>
          <a:xfrm>
            <a:off x="3576175" y="1860250"/>
            <a:ext cx="2355675" cy="2938200"/>
          </a:xfrm>
          <a:prstGeom prst="rect">
            <a:avLst/>
          </a:prstGeom>
          <a:noFill/>
          <a:ln cap="flat" cmpd="sng" w="9525">
            <a:solidFill>
              <a:srgbClr val="000000"/>
            </a:solidFill>
            <a:prstDash val="solid"/>
            <a:round/>
            <a:headEnd len="sm" w="sm" type="none"/>
            <a:tailEnd len="sm" w="sm" type="none"/>
          </a:ln>
        </p:spPr>
      </p:pic>
      <p:pic>
        <p:nvPicPr>
          <p:cNvPr id="249" name="Google Shape;249;p30"/>
          <p:cNvPicPr preferRelativeResize="0"/>
          <p:nvPr/>
        </p:nvPicPr>
        <p:blipFill>
          <a:blip r:embed="rId5">
            <a:alphaModFix/>
          </a:blip>
          <a:stretch>
            <a:fillRect/>
          </a:stretch>
        </p:blipFill>
        <p:spPr>
          <a:xfrm>
            <a:off x="7437774" y="2313399"/>
            <a:ext cx="431099" cy="4310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nvSpPr>
        <p:spPr>
          <a:xfrm>
            <a:off x="642925" y="976325"/>
            <a:ext cx="82152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rPr>
              <a:t>The main goal of ViT authors were to transfer NLP pretraining success to computer vision and to remove the need of convolution. Given the previous works, the biggest </a:t>
            </a:r>
            <a:r>
              <a:rPr lang="en" sz="2000">
                <a:solidFill>
                  <a:schemeClr val="dk1"/>
                </a:solidFill>
              </a:rPr>
              <a:t>breakthrough</a:t>
            </a:r>
            <a:r>
              <a:rPr lang="en" sz="2000">
                <a:solidFill>
                  <a:schemeClr val="dk1"/>
                </a:solidFill>
              </a:rPr>
              <a:t> in ViT was not applying Transformer to images. It was dividing images into sequence of patches and feeding those patches to standard Transformer encoder.</a:t>
            </a:r>
            <a:endParaRPr sz="2000">
              <a:solidFill>
                <a:schemeClr val="dk1"/>
              </a:solidFill>
            </a:endParaRPr>
          </a:p>
        </p:txBody>
      </p:sp>
      <p:grpSp>
        <p:nvGrpSpPr>
          <p:cNvPr id="255" name="Google Shape;255;p31"/>
          <p:cNvGrpSpPr/>
          <p:nvPr/>
        </p:nvGrpSpPr>
        <p:grpSpPr>
          <a:xfrm>
            <a:off x="1944214" y="2929049"/>
            <a:ext cx="5516929" cy="1420856"/>
            <a:chOff x="2372863" y="3103550"/>
            <a:chExt cx="4318873" cy="952699"/>
          </a:xfrm>
        </p:grpSpPr>
        <p:pic>
          <p:nvPicPr>
            <p:cNvPr id="256" name="Google Shape;256;p31"/>
            <p:cNvPicPr preferRelativeResize="0"/>
            <p:nvPr/>
          </p:nvPicPr>
          <p:blipFill rotWithShape="1">
            <a:blip r:embed="rId3">
              <a:alphaModFix/>
            </a:blip>
            <a:srcRect b="4959" l="9330" r="33360" t="71456"/>
            <a:stretch/>
          </p:blipFill>
          <p:spPr>
            <a:xfrm>
              <a:off x="2372863" y="3175050"/>
              <a:ext cx="4318873" cy="881199"/>
            </a:xfrm>
            <a:prstGeom prst="rect">
              <a:avLst/>
            </a:prstGeom>
            <a:noFill/>
            <a:ln>
              <a:noFill/>
            </a:ln>
          </p:spPr>
        </p:pic>
        <p:sp>
          <p:nvSpPr>
            <p:cNvPr id="257" name="Google Shape;257;p31"/>
            <p:cNvSpPr/>
            <p:nvPr/>
          </p:nvSpPr>
          <p:spPr>
            <a:xfrm>
              <a:off x="3810000" y="3103550"/>
              <a:ext cx="2619300" cy="2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0" l="7602" r="12030" t="4552"/>
          <a:stretch/>
        </p:blipFill>
        <p:spPr>
          <a:xfrm>
            <a:off x="152150" y="518350"/>
            <a:ext cx="5246523" cy="4228625"/>
          </a:xfrm>
          <a:prstGeom prst="rect">
            <a:avLst/>
          </a:prstGeom>
          <a:noFill/>
          <a:ln cap="flat" cmpd="sng" w="19050">
            <a:solidFill>
              <a:srgbClr val="666666"/>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Vision Transformer Architecture</a:t>
            </a:r>
            <a:endParaRPr sz="2500"/>
          </a:p>
        </p:txBody>
      </p:sp>
      <p:pic>
        <p:nvPicPr>
          <p:cNvPr id="263" name="Google Shape;263;p32"/>
          <p:cNvPicPr preferRelativeResize="0"/>
          <p:nvPr/>
        </p:nvPicPr>
        <p:blipFill rotWithShape="1">
          <a:blip r:embed="rId3">
            <a:alphaModFix/>
          </a:blip>
          <a:srcRect b="4961" l="9327" r="8563" t="6917"/>
          <a:stretch/>
        </p:blipFill>
        <p:spPr>
          <a:xfrm>
            <a:off x="2435950" y="1200125"/>
            <a:ext cx="6187676" cy="3292650"/>
          </a:xfrm>
          <a:prstGeom prst="rect">
            <a:avLst/>
          </a:prstGeom>
          <a:noFill/>
          <a:ln>
            <a:noFill/>
          </a:ln>
        </p:spPr>
      </p:pic>
      <p:sp>
        <p:nvSpPr>
          <p:cNvPr id="264" name="Google Shape;264;p32"/>
          <p:cNvSpPr/>
          <p:nvPr/>
        </p:nvSpPr>
        <p:spPr>
          <a:xfrm>
            <a:off x="6708050" y="1150675"/>
            <a:ext cx="1915500" cy="334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2221125" y="1200125"/>
            <a:ext cx="4572600" cy="241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3806950" y="3610725"/>
            <a:ext cx="3120600" cy="17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txBox="1"/>
          <p:nvPr/>
        </p:nvSpPr>
        <p:spPr>
          <a:xfrm>
            <a:off x="3403000" y="4284325"/>
            <a:ext cx="542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Number of patches N = Effective input sequence length for the Transformer, N = HW/PP, H: width, W: width, P: patch size</a:t>
            </a:r>
            <a:endParaRPr/>
          </a:p>
        </p:txBody>
      </p:sp>
      <p:sp>
        <p:nvSpPr>
          <p:cNvPr id="268" name="Google Shape;268;p32"/>
          <p:cNvSpPr txBox="1"/>
          <p:nvPr/>
        </p:nvSpPr>
        <p:spPr>
          <a:xfrm>
            <a:off x="106425" y="3991625"/>
            <a:ext cx="302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Divide an input image into non-overlapping patches (16x16x3 each) and flatten them into a sequence of 1D patches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Vision Transformer Architecture</a:t>
            </a:r>
            <a:endParaRPr sz="2500"/>
          </a:p>
        </p:txBody>
      </p:sp>
      <p:pic>
        <p:nvPicPr>
          <p:cNvPr id="274" name="Google Shape;274;p33"/>
          <p:cNvPicPr preferRelativeResize="0"/>
          <p:nvPr/>
        </p:nvPicPr>
        <p:blipFill rotWithShape="1">
          <a:blip r:embed="rId3">
            <a:alphaModFix/>
          </a:blip>
          <a:srcRect b="4961" l="9327" r="8563" t="6917"/>
          <a:stretch/>
        </p:blipFill>
        <p:spPr>
          <a:xfrm>
            <a:off x="2435950" y="1200125"/>
            <a:ext cx="6187676" cy="3292650"/>
          </a:xfrm>
          <a:prstGeom prst="rect">
            <a:avLst/>
          </a:prstGeom>
          <a:noFill/>
          <a:ln>
            <a:noFill/>
          </a:ln>
        </p:spPr>
      </p:pic>
      <p:sp>
        <p:nvSpPr>
          <p:cNvPr id="275" name="Google Shape;275;p33"/>
          <p:cNvSpPr/>
          <p:nvPr/>
        </p:nvSpPr>
        <p:spPr>
          <a:xfrm>
            <a:off x="6708050" y="1150675"/>
            <a:ext cx="1915500" cy="334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2221125" y="1200125"/>
            <a:ext cx="4572600" cy="215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1609075" y="2374750"/>
            <a:ext cx="1915500" cy="121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txBox="1"/>
          <p:nvPr/>
        </p:nvSpPr>
        <p:spPr>
          <a:xfrm>
            <a:off x="106425" y="3991625"/>
            <a:ext cx="302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Divide an input image into non-overlapping patches (16x16x3 each) and flatten them into a sequence of 1D patches</a:t>
            </a:r>
            <a:endParaRPr>
              <a:solidFill>
                <a:srgbClr val="999999"/>
              </a:solidFill>
            </a:endParaRPr>
          </a:p>
        </p:txBody>
      </p:sp>
      <p:sp>
        <p:nvSpPr>
          <p:cNvPr id="279" name="Google Shape;279;p33"/>
          <p:cNvSpPr txBox="1"/>
          <p:nvPr/>
        </p:nvSpPr>
        <p:spPr>
          <a:xfrm>
            <a:off x="106425" y="3413650"/>
            <a:ext cx="23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Linearly project patches to D(dimension of the model)</a:t>
            </a:r>
            <a:endParaRPr/>
          </a:p>
        </p:txBody>
      </p:sp>
      <p:sp>
        <p:nvSpPr>
          <p:cNvPr id="280" name="Google Shape;280;p33"/>
          <p:cNvSpPr txBox="1"/>
          <p:nvPr/>
        </p:nvSpPr>
        <p:spPr>
          <a:xfrm>
            <a:off x="3555400" y="4436725"/>
            <a:ext cx="542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Number of patches N = Effective input sequence length for the Transformer, N = HW/PP, H: width, W: width, P: patch size</a:t>
            </a:r>
            <a:endParaRPr>
              <a:solidFill>
                <a:srgbClr val="99999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4"/>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Vision Transformer Architecture</a:t>
            </a:r>
            <a:endParaRPr sz="2500"/>
          </a:p>
        </p:txBody>
      </p:sp>
      <p:pic>
        <p:nvPicPr>
          <p:cNvPr id="286" name="Google Shape;286;p34"/>
          <p:cNvPicPr preferRelativeResize="0"/>
          <p:nvPr/>
        </p:nvPicPr>
        <p:blipFill rotWithShape="1">
          <a:blip r:embed="rId3">
            <a:alphaModFix/>
          </a:blip>
          <a:srcRect b="4961" l="9327" r="8563" t="6917"/>
          <a:stretch/>
        </p:blipFill>
        <p:spPr>
          <a:xfrm>
            <a:off x="2435950" y="1200125"/>
            <a:ext cx="6187676" cy="3292650"/>
          </a:xfrm>
          <a:prstGeom prst="rect">
            <a:avLst/>
          </a:prstGeom>
          <a:noFill/>
          <a:ln>
            <a:noFill/>
          </a:ln>
        </p:spPr>
      </p:pic>
      <p:sp>
        <p:nvSpPr>
          <p:cNvPr id="287" name="Google Shape;287;p34"/>
          <p:cNvSpPr/>
          <p:nvPr/>
        </p:nvSpPr>
        <p:spPr>
          <a:xfrm>
            <a:off x="6708050" y="1150675"/>
            <a:ext cx="1915500" cy="334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2221125" y="1200125"/>
            <a:ext cx="4572600" cy="16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txBox="1"/>
          <p:nvPr/>
        </p:nvSpPr>
        <p:spPr>
          <a:xfrm>
            <a:off x="106425" y="3991625"/>
            <a:ext cx="302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Divide an input image into non-overlapping patches (16x16x3 each) and flatten them into a sequence of 1D patches</a:t>
            </a:r>
            <a:endParaRPr>
              <a:solidFill>
                <a:srgbClr val="999999"/>
              </a:solidFill>
            </a:endParaRPr>
          </a:p>
        </p:txBody>
      </p:sp>
      <p:sp>
        <p:nvSpPr>
          <p:cNvPr id="290" name="Google Shape;290;p34"/>
          <p:cNvSpPr txBox="1"/>
          <p:nvPr/>
        </p:nvSpPr>
        <p:spPr>
          <a:xfrm>
            <a:off x="106425" y="3413650"/>
            <a:ext cx="23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Linearly project patches to D(dimension of the model)</a:t>
            </a:r>
            <a:endParaRPr>
              <a:solidFill>
                <a:srgbClr val="999999"/>
              </a:solidFill>
            </a:endParaRPr>
          </a:p>
        </p:txBody>
      </p:sp>
      <p:sp>
        <p:nvSpPr>
          <p:cNvPr id="291" name="Google Shape;291;p34"/>
          <p:cNvSpPr txBox="1"/>
          <p:nvPr/>
        </p:nvSpPr>
        <p:spPr>
          <a:xfrm>
            <a:off x="106425" y="2925625"/>
            <a:ext cx="23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Apply positional embeddings to patches</a:t>
            </a:r>
            <a:endParaRPr/>
          </a:p>
        </p:txBody>
      </p:sp>
      <p:sp>
        <p:nvSpPr>
          <p:cNvPr id="292" name="Google Shape;292;p34"/>
          <p:cNvSpPr txBox="1"/>
          <p:nvPr/>
        </p:nvSpPr>
        <p:spPr>
          <a:xfrm>
            <a:off x="3403000" y="4284325"/>
            <a:ext cx="542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Number of patches N = Effective input sequence length for the Transformer, N = HW/PP, H: width, W: width, P: patch size</a:t>
            </a:r>
            <a:endParaRPr>
              <a:solidFill>
                <a:srgbClr val="99999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5"/>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Vision Transformer Architecture</a:t>
            </a:r>
            <a:endParaRPr sz="2500"/>
          </a:p>
        </p:txBody>
      </p:sp>
      <p:pic>
        <p:nvPicPr>
          <p:cNvPr id="298" name="Google Shape;298;p35"/>
          <p:cNvPicPr preferRelativeResize="0"/>
          <p:nvPr/>
        </p:nvPicPr>
        <p:blipFill rotWithShape="1">
          <a:blip r:embed="rId3">
            <a:alphaModFix/>
          </a:blip>
          <a:srcRect b="4961" l="9327" r="8563" t="6917"/>
          <a:stretch/>
        </p:blipFill>
        <p:spPr>
          <a:xfrm>
            <a:off x="2435950" y="1200125"/>
            <a:ext cx="6187676" cy="3292650"/>
          </a:xfrm>
          <a:prstGeom prst="rect">
            <a:avLst/>
          </a:prstGeom>
          <a:noFill/>
          <a:ln>
            <a:noFill/>
          </a:ln>
        </p:spPr>
      </p:pic>
      <p:sp>
        <p:nvSpPr>
          <p:cNvPr id="299" name="Google Shape;299;p35"/>
          <p:cNvSpPr/>
          <p:nvPr/>
        </p:nvSpPr>
        <p:spPr>
          <a:xfrm>
            <a:off x="2221125" y="1200125"/>
            <a:ext cx="4572600" cy="112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5"/>
          <p:cNvSpPr/>
          <p:nvPr/>
        </p:nvSpPr>
        <p:spPr>
          <a:xfrm>
            <a:off x="1437675" y="1419950"/>
            <a:ext cx="1915500" cy="121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txBox="1"/>
          <p:nvPr/>
        </p:nvSpPr>
        <p:spPr>
          <a:xfrm>
            <a:off x="5866125" y="218925"/>
            <a:ext cx="3091800" cy="831300"/>
          </a:xfrm>
          <a:prstGeom prst="rect">
            <a:avLst/>
          </a:prstGeom>
          <a:no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Transformer encoder in ViT looks like NLP except layernorm that comes before attention &amp; MLPs</a:t>
            </a:r>
            <a:endParaRPr/>
          </a:p>
        </p:txBody>
      </p:sp>
      <p:sp>
        <p:nvSpPr>
          <p:cNvPr id="302" name="Google Shape;302;p35"/>
          <p:cNvSpPr txBox="1"/>
          <p:nvPr/>
        </p:nvSpPr>
        <p:spPr>
          <a:xfrm>
            <a:off x="106425" y="3991625"/>
            <a:ext cx="302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Divide an input image into non-overlapping patches (16x16x3 each) and flatten them into a sequence of 1D patches</a:t>
            </a:r>
            <a:endParaRPr>
              <a:solidFill>
                <a:srgbClr val="999999"/>
              </a:solidFill>
            </a:endParaRPr>
          </a:p>
        </p:txBody>
      </p:sp>
      <p:sp>
        <p:nvSpPr>
          <p:cNvPr id="303" name="Google Shape;303;p35"/>
          <p:cNvSpPr txBox="1"/>
          <p:nvPr/>
        </p:nvSpPr>
        <p:spPr>
          <a:xfrm>
            <a:off x="106425" y="3413650"/>
            <a:ext cx="23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Linearly project patches to D(dimension of the model)</a:t>
            </a:r>
            <a:endParaRPr>
              <a:solidFill>
                <a:srgbClr val="999999"/>
              </a:solidFill>
            </a:endParaRPr>
          </a:p>
        </p:txBody>
      </p:sp>
      <p:sp>
        <p:nvSpPr>
          <p:cNvPr id="304" name="Google Shape;304;p35"/>
          <p:cNvSpPr txBox="1"/>
          <p:nvPr/>
        </p:nvSpPr>
        <p:spPr>
          <a:xfrm>
            <a:off x="106425" y="2925625"/>
            <a:ext cx="23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Apply positional embeddings to patches</a:t>
            </a:r>
            <a:endParaRPr>
              <a:solidFill>
                <a:srgbClr val="999999"/>
              </a:solidFill>
            </a:endParaRPr>
          </a:p>
        </p:txBody>
      </p:sp>
      <p:sp>
        <p:nvSpPr>
          <p:cNvPr id="305" name="Google Shape;305;p35"/>
          <p:cNvSpPr txBox="1"/>
          <p:nvPr/>
        </p:nvSpPr>
        <p:spPr>
          <a:xfrm>
            <a:off x="106425" y="2170050"/>
            <a:ext cx="275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Feed the patches to a normal Transformer encoder.</a:t>
            </a:r>
            <a:endParaRPr/>
          </a:p>
        </p:txBody>
      </p:sp>
      <p:sp>
        <p:nvSpPr>
          <p:cNvPr id="306" name="Google Shape;306;p35"/>
          <p:cNvSpPr txBox="1"/>
          <p:nvPr/>
        </p:nvSpPr>
        <p:spPr>
          <a:xfrm>
            <a:off x="3403000" y="4284325"/>
            <a:ext cx="5422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solidFill>
                  <a:srgbClr val="999999"/>
                </a:solidFill>
              </a:rPr>
              <a:t>Number of patches N = Effective input sequence length for the Transformer, N = HW/PP, H: width, W: width, P: patch size</a:t>
            </a:r>
            <a:endParaRPr>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Vision Transformer Architecture</a:t>
            </a:r>
            <a:endParaRPr sz="2500"/>
          </a:p>
        </p:txBody>
      </p:sp>
      <p:pic>
        <p:nvPicPr>
          <p:cNvPr id="312" name="Google Shape;312;p36"/>
          <p:cNvPicPr preferRelativeResize="0"/>
          <p:nvPr/>
        </p:nvPicPr>
        <p:blipFill rotWithShape="1">
          <a:blip r:embed="rId3">
            <a:alphaModFix/>
          </a:blip>
          <a:srcRect b="4961" l="9327" r="8563" t="6917"/>
          <a:stretch/>
        </p:blipFill>
        <p:spPr>
          <a:xfrm>
            <a:off x="2435950" y="1200125"/>
            <a:ext cx="6187676" cy="3292650"/>
          </a:xfrm>
          <a:prstGeom prst="rect">
            <a:avLst/>
          </a:prstGeom>
          <a:noFill/>
          <a:ln>
            <a:noFill/>
          </a:ln>
        </p:spPr>
      </p:pic>
      <p:sp>
        <p:nvSpPr>
          <p:cNvPr id="313" name="Google Shape;313;p36"/>
          <p:cNvSpPr/>
          <p:nvPr/>
        </p:nvSpPr>
        <p:spPr>
          <a:xfrm>
            <a:off x="2135450" y="820675"/>
            <a:ext cx="4572600" cy="672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txBox="1"/>
          <p:nvPr/>
        </p:nvSpPr>
        <p:spPr>
          <a:xfrm>
            <a:off x="106425" y="3991625"/>
            <a:ext cx="3027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Divide an input image into non-overlapping patches (16x16x3 each) and flatten them into a sequence of 1D patches</a:t>
            </a:r>
            <a:endParaRPr>
              <a:solidFill>
                <a:srgbClr val="999999"/>
              </a:solidFill>
            </a:endParaRPr>
          </a:p>
        </p:txBody>
      </p:sp>
      <p:sp>
        <p:nvSpPr>
          <p:cNvPr id="315" name="Google Shape;315;p36"/>
          <p:cNvSpPr txBox="1"/>
          <p:nvPr/>
        </p:nvSpPr>
        <p:spPr>
          <a:xfrm>
            <a:off x="106425" y="3413650"/>
            <a:ext cx="23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Linearly project patches to D(dimension of the model)</a:t>
            </a:r>
            <a:endParaRPr>
              <a:solidFill>
                <a:srgbClr val="999999"/>
              </a:solidFill>
            </a:endParaRPr>
          </a:p>
        </p:txBody>
      </p:sp>
      <p:sp>
        <p:nvSpPr>
          <p:cNvPr id="316" name="Google Shape;316;p36"/>
          <p:cNvSpPr txBox="1"/>
          <p:nvPr/>
        </p:nvSpPr>
        <p:spPr>
          <a:xfrm>
            <a:off x="106425" y="2925625"/>
            <a:ext cx="23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Apply positional embeddings to patches</a:t>
            </a:r>
            <a:endParaRPr>
              <a:solidFill>
                <a:srgbClr val="999999"/>
              </a:solidFill>
            </a:endParaRPr>
          </a:p>
        </p:txBody>
      </p:sp>
      <p:sp>
        <p:nvSpPr>
          <p:cNvPr id="317" name="Google Shape;317;p36"/>
          <p:cNvSpPr txBox="1"/>
          <p:nvPr/>
        </p:nvSpPr>
        <p:spPr>
          <a:xfrm>
            <a:off x="106425" y="2170050"/>
            <a:ext cx="275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Feed the patches to a normal Transformer encoder.</a:t>
            </a:r>
            <a:endParaRPr>
              <a:solidFill>
                <a:srgbClr val="999999"/>
              </a:solidFill>
            </a:endParaRPr>
          </a:p>
        </p:txBody>
      </p:sp>
      <p:sp>
        <p:nvSpPr>
          <p:cNvPr id="318" name="Google Shape;318;p36"/>
          <p:cNvSpPr txBox="1"/>
          <p:nvPr/>
        </p:nvSpPr>
        <p:spPr>
          <a:xfrm>
            <a:off x="106425" y="1390175"/>
            <a:ext cx="261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Add a classification head to perform image classification.</a:t>
            </a:r>
            <a:endParaRPr/>
          </a:p>
        </p:txBody>
      </p:sp>
      <p:sp>
        <p:nvSpPr>
          <p:cNvPr id="319" name="Google Shape;319;p36"/>
          <p:cNvSpPr txBox="1"/>
          <p:nvPr/>
        </p:nvSpPr>
        <p:spPr>
          <a:xfrm>
            <a:off x="3403000" y="4284325"/>
            <a:ext cx="542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999999"/>
                </a:solidFill>
              </a:rPr>
              <a:t>Number of patches N = Effective input sequence length for the Transformer, N = HW/PP, H: width, W: width, P: patch size</a:t>
            </a:r>
            <a:endParaRPr>
              <a:solidFill>
                <a:srgbClr val="999999"/>
              </a:solidFill>
            </a:endParaRPr>
          </a:p>
        </p:txBody>
      </p:sp>
      <p:sp>
        <p:nvSpPr>
          <p:cNvPr id="320" name="Google Shape;320;p36"/>
          <p:cNvSpPr txBox="1"/>
          <p:nvPr/>
        </p:nvSpPr>
        <p:spPr>
          <a:xfrm>
            <a:off x="5866125" y="218925"/>
            <a:ext cx="3091800" cy="831300"/>
          </a:xfrm>
          <a:prstGeom prst="rect">
            <a:avLst/>
          </a:prstGeom>
          <a:no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Transformer encoder in ViT looks like NLP except layernorm that comes before attention &amp; MLPs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7"/>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Training Vision Transformer</a:t>
            </a:r>
            <a:endParaRPr sz="2500"/>
          </a:p>
        </p:txBody>
      </p:sp>
      <p:sp>
        <p:nvSpPr>
          <p:cNvPr id="326" name="Google Shape;326;p37"/>
          <p:cNvSpPr txBox="1"/>
          <p:nvPr/>
        </p:nvSpPr>
        <p:spPr>
          <a:xfrm>
            <a:off x="330500" y="614350"/>
            <a:ext cx="87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Vision Transformer(ViT) was pre-trained on 3 datasets of varying size and scale.</a:t>
            </a:r>
            <a:endParaRPr sz="1600"/>
          </a:p>
        </p:txBody>
      </p:sp>
      <p:pic>
        <p:nvPicPr>
          <p:cNvPr id="327" name="Google Shape;327;p37"/>
          <p:cNvPicPr preferRelativeResize="0"/>
          <p:nvPr/>
        </p:nvPicPr>
        <p:blipFill>
          <a:blip r:embed="rId3">
            <a:alphaModFix/>
          </a:blip>
          <a:stretch>
            <a:fillRect/>
          </a:stretch>
        </p:blipFill>
        <p:spPr>
          <a:xfrm>
            <a:off x="890175" y="990275"/>
            <a:ext cx="4165225" cy="4098050"/>
          </a:xfrm>
          <a:prstGeom prst="rect">
            <a:avLst/>
          </a:prstGeom>
          <a:noFill/>
          <a:ln>
            <a:noFill/>
          </a:ln>
        </p:spPr>
      </p:pic>
      <p:sp>
        <p:nvSpPr>
          <p:cNvPr id="328" name="Google Shape;328;p37"/>
          <p:cNvSpPr txBox="1"/>
          <p:nvPr/>
        </p:nvSpPr>
        <p:spPr>
          <a:xfrm>
            <a:off x="1772950" y="4137575"/>
            <a:ext cx="64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1.3M</a:t>
            </a:r>
            <a:endParaRPr sz="1200"/>
          </a:p>
        </p:txBody>
      </p:sp>
      <p:sp>
        <p:nvSpPr>
          <p:cNvPr id="329" name="Google Shape;329;p37"/>
          <p:cNvSpPr txBox="1"/>
          <p:nvPr/>
        </p:nvSpPr>
        <p:spPr>
          <a:xfrm>
            <a:off x="2794225" y="4068625"/>
            <a:ext cx="64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14M</a:t>
            </a:r>
            <a:endParaRPr sz="1200"/>
          </a:p>
        </p:txBody>
      </p:sp>
      <p:sp>
        <p:nvSpPr>
          <p:cNvPr id="330" name="Google Shape;330;p37"/>
          <p:cNvSpPr txBox="1"/>
          <p:nvPr/>
        </p:nvSpPr>
        <p:spPr>
          <a:xfrm>
            <a:off x="3981025" y="1808175"/>
            <a:ext cx="648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303M</a:t>
            </a:r>
            <a:endParaRPr sz="1200"/>
          </a:p>
        </p:txBody>
      </p:sp>
      <p:sp>
        <p:nvSpPr>
          <p:cNvPr id="331" name="Google Shape;331;p37"/>
          <p:cNvSpPr txBox="1"/>
          <p:nvPr/>
        </p:nvSpPr>
        <p:spPr>
          <a:xfrm>
            <a:off x="407550" y="1558475"/>
            <a:ext cx="73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2" name="Google Shape;332;p37"/>
          <p:cNvSpPr txBox="1"/>
          <p:nvPr/>
        </p:nvSpPr>
        <p:spPr>
          <a:xfrm flipH="1" rot="5399626">
            <a:off x="-454425" y="2641675"/>
            <a:ext cx="275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 of images in millions(M)</a:t>
            </a:r>
            <a:endParaRPr b="1"/>
          </a:p>
        </p:txBody>
      </p:sp>
      <p:sp>
        <p:nvSpPr>
          <p:cNvPr id="333" name="Google Shape;333;p37"/>
          <p:cNvSpPr txBox="1"/>
          <p:nvPr/>
        </p:nvSpPr>
        <p:spPr>
          <a:xfrm flipH="1" rot="-509">
            <a:off x="2322650" y="4764176"/>
            <a:ext cx="20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Datasets</a:t>
            </a:r>
            <a:endParaRPr b="1"/>
          </a:p>
        </p:txBody>
      </p:sp>
      <p:sp>
        <p:nvSpPr>
          <p:cNvPr id="334" name="Google Shape;334;p37"/>
          <p:cNvSpPr txBox="1"/>
          <p:nvPr/>
        </p:nvSpPr>
        <p:spPr>
          <a:xfrm>
            <a:off x="5323650" y="1913625"/>
            <a:ext cx="3282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ImageNet-1K: 1.3M images, 1K classes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ImageNet-21k: 14M images, 21K classes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JFT: 303M images, 18K classes</a:t>
            </a:r>
            <a:endParaRPr/>
          </a:p>
        </p:txBody>
      </p:sp>
      <p:sp>
        <p:nvSpPr>
          <p:cNvPr id="335" name="Google Shape;335;p37"/>
          <p:cNvSpPr txBox="1"/>
          <p:nvPr/>
        </p:nvSpPr>
        <p:spPr>
          <a:xfrm>
            <a:off x="5171950" y="1462513"/>
            <a:ext cx="251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Pre-training datasets</a:t>
            </a:r>
            <a:endParaRPr b="1" sz="1600"/>
          </a:p>
        </p:txBody>
      </p:sp>
      <p:sp>
        <p:nvSpPr>
          <p:cNvPr id="336" name="Google Shape;336;p37"/>
          <p:cNvSpPr txBox="1"/>
          <p:nvPr/>
        </p:nvSpPr>
        <p:spPr>
          <a:xfrm>
            <a:off x="5111675" y="4137575"/>
            <a:ext cx="3563400" cy="615600"/>
          </a:xfrm>
          <a:prstGeom prst="rect">
            <a:avLst/>
          </a:prstGeom>
          <a:noFill/>
          <a:ln cap="flat" cmpd="sng" w="19050">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ImageNet-1k and ImageNet-21K are also used for fine-tuning!</a:t>
            </a:r>
            <a:endParaRPr/>
          </a:p>
        </p:txBody>
      </p:sp>
      <p:sp>
        <p:nvSpPr>
          <p:cNvPr id="337" name="Google Shape;337;p37"/>
          <p:cNvSpPr/>
          <p:nvPr/>
        </p:nvSpPr>
        <p:spPr>
          <a:xfrm>
            <a:off x="3629050" y="4532125"/>
            <a:ext cx="204900" cy="23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Training Vision Transformer</a:t>
            </a:r>
            <a:endParaRPr sz="2500"/>
          </a:p>
        </p:txBody>
      </p:sp>
      <p:sp>
        <p:nvSpPr>
          <p:cNvPr id="343" name="Google Shape;343;p38"/>
          <p:cNvSpPr txBox="1"/>
          <p:nvPr/>
        </p:nvSpPr>
        <p:spPr>
          <a:xfrm>
            <a:off x="330500" y="614350"/>
            <a:ext cx="87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Vision Transformer(ViT) was pre-trained with same configurations of as BERT.</a:t>
            </a:r>
            <a:endParaRPr sz="1600"/>
          </a:p>
        </p:txBody>
      </p:sp>
      <p:graphicFrame>
        <p:nvGraphicFramePr>
          <p:cNvPr id="344" name="Google Shape;344;p38"/>
          <p:cNvGraphicFramePr/>
          <p:nvPr/>
        </p:nvGraphicFramePr>
        <p:xfrm>
          <a:off x="446450" y="1215513"/>
          <a:ext cx="3000000" cy="3000000"/>
        </p:xfrm>
        <a:graphic>
          <a:graphicData uri="http://schemas.openxmlformats.org/drawingml/2006/table">
            <a:tbl>
              <a:tblPr>
                <a:noFill/>
                <a:tableStyleId>{3A491AF4-6DEA-4BC4-8CA7-A0260DA2ECB0}</a:tableStyleId>
              </a:tblPr>
              <a:tblGrid>
                <a:gridCol w="1159025"/>
                <a:gridCol w="747100"/>
                <a:gridCol w="994300"/>
                <a:gridCol w="1128150"/>
                <a:gridCol w="850100"/>
                <a:gridCol w="881000"/>
              </a:tblGrid>
              <a:tr h="644225">
                <a:tc>
                  <a:txBody>
                    <a:bodyPr/>
                    <a:lstStyle/>
                    <a:p>
                      <a:pPr indent="0" lvl="0" marL="0" rtl="0" algn="l">
                        <a:spcBef>
                          <a:spcPts val="0"/>
                        </a:spcBef>
                        <a:spcAft>
                          <a:spcPts val="0"/>
                        </a:spcAft>
                        <a:buNone/>
                      </a:pPr>
                      <a:r>
                        <a:rPr b="1" lang="en"/>
                        <a:t>Model</a:t>
                      </a:r>
                      <a:endParaRPr b="1"/>
                    </a:p>
                  </a:txBody>
                  <a:tcPr marT="91425" marB="91425" marR="91425" marL="91425">
                    <a:lnL cap="flat" cmpd="sng" w="9525">
                      <a:solidFill>
                        <a:srgbClr val="19E45A">
                          <a:alpha val="0"/>
                        </a:srgbClr>
                      </a:solidFill>
                      <a:prstDash val="solid"/>
                      <a:round/>
                      <a:headEnd len="sm" w="sm" type="none"/>
                      <a:tailEnd len="sm" w="sm" type="none"/>
                    </a:lnL>
                    <a:lnR cap="flat" cmpd="sng" w="9525">
                      <a:solidFill>
                        <a:srgbClr val="999999">
                          <a:alpha val="0"/>
                        </a:srgbClr>
                      </a:solidFill>
                      <a:prstDash val="solid"/>
                      <a:round/>
                      <a:headEnd len="sm" w="sm" type="none"/>
                      <a:tailEnd len="sm" w="sm" type="none"/>
                    </a:lnR>
                    <a:lnT cap="flat" cmpd="sng" w="9525">
                      <a:solidFill>
                        <a:srgbClr val="19E45A">
                          <a:alpha val="0"/>
                        </a:srgbClr>
                      </a:solidFill>
                      <a:prstDash val="solid"/>
                      <a:round/>
                      <a:headEnd len="sm" w="sm" type="none"/>
                      <a:tailEnd len="sm" w="sm" type="none"/>
                    </a:lnT>
                    <a:lnB cap="flat" cmpd="sng" w="9525">
                      <a:solidFill>
                        <a:srgbClr val="19E45A">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Layers</a:t>
                      </a:r>
                      <a:endParaRPr b="1" sz="1300"/>
                    </a:p>
                  </a:txBody>
                  <a:tcPr marT="91425" marB="91425" marR="91425" marL="91425">
                    <a:lnL cap="flat" cmpd="sng" w="9525">
                      <a:solidFill>
                        <a:srgbClr val="999999">
                          <a:alpha val="0"/>
                        </a:srgbClr>
                      </a:solidFill>
                      <a:prstDash val="solid"/>
                      <a:round/>
                      <a:headEnd len="sm" w="sm" type="none"/>
                      <a:tailEnd len="sm" w="sm" type="none"/>
                    </a:lnL>
                    <a:lnR cap="flat" cmpd="sng" w="9525">
                      <a:solidFill>
                        <a:srgbClr val="F1C232">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Hidden </a:t>
                      </a:r>
                      <a:endParaRPr b="1" sz="1300"/>
                    </a:p>
                    <a:p>
                      <a:pPr indent="0" lvl="0" marL="0" rtl="0" algn="l">
                        <a:spcBef>
                          <a:spcPts val="0"/>
                        </a:spcBef>
                        <a:spcAft>
                          <a:spcPts val="0"/>
                        </a:spcAft>
                        <a:buNone/>
                      </a:pPr>
                      <a:r>
                        <a:rPr b="1" lang="en" sz="1300"/>
                        <a:t>size</a:t>
                      </a:r>
                      <a:endParaRPr b="1" sz="1300"/>
                    </a:p>
                  </a:txBody>
                  <a:tcPr marT="91425" marB="91425" marR="91425" marL="91425">
                    <a:lnL cap="flat" cmpd="sng" w="9525">
                      <a:solidFill>
                        <a:srgbClr val="F1C232">
                          <a:alpha val="0"/>
                        </a:srgbClr>
                      </a:solidFill>
                      <a:prstDash val="solid"/>
                      <a:round/>
                      <a:headEnd len="sm" w="sm" type="none"/>
                      <a:tailEnd len="sm" w="sm" type="none"/>
                    </a:lnL>
                    <a:lnR cap="flat" cmpd="sng" w="9525">
                      <a:solidFill>
                        <a:srgbClr val="F1C232">
                          <a:alpha val="0"/>
                        </a:srgbClr>
                      </a:solidFill>
                      <a:prstDash val="solid"/>
                      <a:round/>
                      <a:headEnd len="sm" w="sm" type="none"/>
                      <a:tailEnd len="sm" w="sm" type="none"/>
                    </a:lnR>
                    <a:lnT cap="flat" cmpd="sng" w="9525">
                      <a:solidFill>
                        <a:srgbClr val="F1C232">
                          <a:alpha val="0"/>
                        </a:srgbClr>
                      </a:solidFill>
                      <a:prstDash val="solid"/>
                      <a:round/>
                      <a:headEnd len="sm" w="sm" type="none"/>
                      <a:tailEnd len="sm" w="sm" type="none"/>
                    </a:lnT>
                    <a:lnB cap="flat" cmpd="sng" w="9525">
                      <a:solidFill>
                        <a:srgbClr val="F1C232">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MLPs size</a:t>
                      </a:r>
                      <a:endParaRPr b="1" sz="1300"/>
                    </a:p>
                  </a:txBody>
                  <a:tcPr marT="91425" marB="91425" marR="91425" marL="91425">
                    <a:lnL cap="flat" cmpd="sng" w="9525">
                      <a:solidFill>
                        <a:srgbClr val="F1C232">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Heads</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Params</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27BA0"/>
                    </a:solidFill>
                  </a:tcPr>
                </a:tc>
              </a:tr>
              <a:tr h="418750">
                <a:tc>
                  <a:txBody>
                    <a:bodyPr/>
                    <a:lstStyle/>
                    <a:p>
                      <a:pPr indent="0" lvl="0" marL="0" rtl="0" algn="l">
                        <a:spcBef>
                          <a:spcPts val="0"/>
                        </a:spcBef>
                        <a:spcAft>
                          <a:spcPts val="0"/>
                        </a:spcAft>
                        <a:buNone/>
                      </a:pPr>
                      <a:r>
                        <a:rPr lang="en"/>
                        <a:t>ViT-Base</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19E45A">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768</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1C232">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3072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86M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r>
              <a:tr h="418750">
                <a:tc>
                  <a:txBody>
                    <a:bodyPr/>
                    <a:lstStyle/>
                    <a:p>
                      <a:pPr indent="0" lvl="0" marL="0" rtl="0" algn="l">
                        <a:spcBef>
                          <a:spcPts val="0"/>
                        </a:spcBef>
                        <a:spcAft>
                          <a:spcPts val="0"/>
                        </a:spcAft>
                        <a:buNone/>
                      </a:pPr>
                      <a:r>
                        <a:rPr lang="en"/>
                        <a:t>ViT-Large</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24</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1024</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4096</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307M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18750">
                <a:tc>
                  <a:txBody>
                    <a:bodyPr/>
                    <a:lstStyle/>
                    <a:p>
                      <a:pPr indent="0" lvl="0" marL="0" rtl="0" algn="l">
                        <a:spcBef>
                          <a:spcPts val="0"/>
                        </a:spcBef>
                        <a:spcAft>
                          <a:spcPts val="0"/>
                        </a:spcAft>
                        <a:buNone/>
                      </a:pPr>
                      <a:r>
                        <a:rPr lang="en"/>
                        <a:t>ViT-Huge</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32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1280</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5120</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632M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345" name="Google Shape;345;p38"/>
          <p:cNvSpPr txBox="1"/>
          <p:nvPr/>
        </p:nvSpPr>
        <p:spPr>
          <a:xfrm>
            <a:off x="525275" y="3183775"/>
            <a:ext cx="59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6" name="Google Shape;346;p38"/>
          <p:cNvSpPr txBox="1"/>
          <p:nvPr/>
        </p:nvSpPr>
        <p:spPr>
          <a:xfrm>
            <a:off x="446450" y="3116000"/>
            <a:ext cx="51816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t>Layers</a:t>
            </a:r>
            <a:r>
              <a:rPr lang="en"/>
              <a:t>: number of Transformer encoder layers</a:t>
            </a:r>
            <a:endParaRPr/>
          </a:p>
          <a:p>
            <a:pPr indent="0" lvl="0" marL="0" rtl="0" algn="l">
              <a:lnSpc>
                <a:spcPct val="150000"/>
              </a:lnSpc>
              <a:spcBef>
                <a:spcPts val="0"/>
              </a:spcBef>
              <a:spcAft>
                <a:spcPts val="0"/>
              </a:spcAft>
              <a:buNone/>
            </a:pPr>
            <a:r>
              <a:rPr b="1" lang="en"/>
              <a:t>Hidden size: </a:t>
            </a:r>
            <a:r>
              <a:rPr lang="en"/>
              <a:t>the dimension of the model</a:t>
            </a:r>
            <a:endParaRPr/>
          </a:p>
          <a:p>
            <a:pPr indent="0" lvl="0" marL="0" rtl="0" algn="l">
              <a:lnSpc>
                <a:spcPct val="150000"/>
              </a:lnSpc>
              <a:spcBef>
                <a:spcPts val="0"/>
              </a:spcBef>
              <a:spcAft>
                <a:spcPts val="0"/>
              </a:spcAft>
              <a:buNone/>
            </a:pPr>
            <a:r>
              <a:rPr b="1" lang="en"/>
              <a:t>MLPs size:</a:t>
            </a:r>
            <a:r>
              <a:rPr lang="en"/>
              <a:t> the number of neurons in MLP layers</a:t>
            </a:r>
            <a:endParaRPr/>
          </a:p>
          <a:p>
            <a:pPr indent="0" lvl="0" marL="0" rtl="0" algn="l">
              <a:lnSpc>
                <a:spcPct val="150000"/>
              </a:lnSpc>
              <a:spcBef>
                <a:spcPts val="0"/>
              </a:spcBef>
              <a:spcAft>
                <a:spcPts val="0"/>
              </a:spcAft>
              <a:buNone/>
            </a:pPr>
            <a:r>
              <a:rPr b="1" lang="en"/>
              <a:t>Heads</a:t>
            </a:r>
            <a:r>
              <a:rPr lang="en"/>
              <a:t>: </a:t>
            </a:r>
            <a:r>
              <a:rPr lang="en"/>
              <a:t>number</a:t>
            </a:r>
            <a:r>
              <a:rPr lang="en"/>
              <a:t> of </a:t>
            </a:r>
            <a:r>
              <a:rPr lang="en"/>
              <a:t>attention</a:t>
            </a:r>
            <a:r>
              <a:rPr lang="en"/>
              <a:t> layers in Multi-Head Attention(MHA)</a:t>
            </a:r>
            <a:endParaRPr/>
          </a:p>
          <a:p>
            <a:pPr indent="0" lvl="0" marL="0" rtl="0" algn="l">
              <a:lnSpc>
                <a:spcPct val="150000"/>
              </a:lnSpc>
              <a:spcBef>
                <a:spcPts val="0"/>
              </a:spcBef>
              <a:spcAft>
                <a:spcPts val="0"/>
              </a:spcAft>
              <a:buNone/>
            </a:pPr>
            <a:r>
              <a:rPr b="1" lang="en"/>
              <a:t>Params: </a:t>
            </a:r>
            <a:r>
              <a:rPr lang="en"/>
              <a:t>Total parameters</a:t>
            </a:r>
            <a:endParaRPr/>
          </a:p>
        </p:txBody>
      </p:sp>
      <p:pic>
        <p:nvPicPr>
          <p:cNvPr id="347" name="Google Shape;347;p38"/>
          <p:cNvPicPr preferRelativeResize="0"/>
          <p:nvPr/>
        </p:nvPicPr>
        <p:blipFill rotWithShape="1">
          <a:blip r:embed="rId3">
            <a:alphaModFix/>
          </a:blip>
          <a:srcRect b="4961" l="9327" r="8563" t="6917"/>
          <a:stretch/>
        </p:blipFill>
        <p:spPr>
          <a:xfrm>
            <a:off x="5449697" y="3286075"/>
            <a:ext cx="3311701" cy="1762250"/>
          </a:xfrm>
          <a:prstGeom prst="rect">
            <a:avLst/>
          </a:prstGeom>
          <a:noFill/>
          <a:ln cap="flat" cmpd="sng" w="28575">
            <a:solidFill>
              <a:srgbClr val="434343"/>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9"/>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Training Vision Transformer</a:t>
            </a:r>
            <a:endParaRPr sz="2500"/>
          </a:p>
        </p:txBody>
      </p:sp>
      <p:sp>
        <p:nvSpPr>
          <p:cNvPr id="353" name="Google Shape;353;p39"/>
          <p:cNvSpPr txBox="1"/>
          <p:nvPr/>
        </p:nvSpPr>
        <p:spPr>
          <a:xfrm>
            <a:off x="330500" y="614350"/>
            <a:ext cx="87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Vision Transformer(ViT) was pre-trained with same configurations of as BERT.</a:t>
            </a:r>
            <a:endParaRPr sz="1600"/>
          </a:p>
        </p:txBody>
      </p:sp>
      <p:graphicFrame>
        <p:nvGraphicFramePr>
          <p:cNvPr id="354" name="Google Shape;354;p39"/>
          <p:cNvGraphicFramePr/>
          <p:nvPr/>
        </p:nvGraphicFramePr>
        <p:xfrm>
          <a:off x="446450" y="1215513"/>
          <a:ext cx="3000000" cy="3000000"/>
        </p:xfrm>
        <a:graphic>
          <a:graphicData uri="http://schemas.openxmlformats.org/drawingml/2006/table">
            <a:tbl>
              <a:tblPr>
                <a:noFill/>
                <a:tableStyleId>{3A491AF4-6DEA-4BC4-8CA7-A0260DA2ECB0}</a:tableStyleId>
              </a:tblPr>
              <a:tblGrid>
                <a:gridCol w="1159025"/>
                <a:gridCol w="747100"/>
                <a:gridCol w="994300"/>
                <a:gridCol w="1128150"/>
                <a:gridCol w="850100"/>
                <a:gridCol w="881000"/>
              </a:tblGrid>
              <a:tr h="644225">
                <a:tc>
                  <a:txBody>
                    <a:bodyPr/>
                    <a:lstStyle/>
                    <a:p>
                      <a:pPr indent="0" lvl="0" marL="0" rtl="0" algn="l">
                        <a:spcBef>
                          <a:spcPts val="0"/>
                        </a:spcBef>
                        <a:spcAft>
                          <a:spcPts val="0"/>
                        </a:spcAft>
                        <a:buNone/>
                      </a:pPr>
                      <a:r>
                        <a:rPr b="1" lang="en"/>
                        <a:t>Model</a:t>
                      </a:r>
                      <a:endParaRPr b="1"/>
                    </a:p>
                  </a:txBody>
                  <a:tcPr marT="91425" marB="91425" marR="91425" marL="91425">
                    <a:lnL cap="flat" cmpd="sng" w="9525">
                      <a:solidFill>
                        <a:srgbClr val="19E45A">
                          <a:alpha val="0"/>
                        </a:srgbClr>
                      </a:solidFill>
                      <a:prstDash val="solid"/>
                      <a:round/>
                      <a:headEnd len="sm" w="sm" type="none"/>
                      <a:tailEnd len="sm" w="sm" type="none"/>
                    </a:lnL>
                    <a:lnR cap="flat" cmpd="sng" w="9525">
                      <a:solidFill>
                        <a:srgbClr val="999999">
                          <a:alpha val="0"/>
                        </a:srgbClr>
                      </a:solidFill>
                      <a:prstDash val="solid"/>
                      <a:round/>
                      <a:headEnd len="sm" w="sm" type="none"/>
                      <a:tailEnd len="sm" w="sm" type="none"/>
                    </a:lnR>
                    <a:lnT cap="flat" cmpd="sng" w="9525">
                      <a:solidFill>
                        <a:srgbClr val="19E45A">
                          <a:alpha val="0"/>
                        </a:srgbClr>
                      </a:solidFill>
                      <a:prstDash val="solid"/>
                      <a:round/>
                      <a:headEnd len="sm" w="sm" type="none"/>
                      <a:tailEnd len="sm" w="sm" type="none"/>
                    </a:lnT>
                    <a:lnB cap="flat" cmpd="sng" w="9525">
                      <a:solidFill>
                        <a:srgbClr val="19E45A">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Layers</a:t>
                      </a:r>
                      <a:endParaRPr b="1" sz="1300"/>
                    </a:p>
                  </a:txBody>
                  <a:tcPr marT="91425" marB="91425" marR="91425" marL="91425">
                    <a:lnL cap="flat" cmpd="sng" w="9525">
                      <a:solidFill>
                        <a:srgbClr val="999999">
                          <a:alpha val="0"/>
                        </a:srgbClr>
                      </a:solidFill>
                      <a:prstDash val="solid"/>
                      <a:round/>
                      <a:headEnd len="sm" w="sm" type="none"/>
                      <a:tailEnd len="sm" w="sm" type="none"/>
                    </a:lnL>
                    <a:lnR cap="flat" cmpd="sng" w="9525">
                      <a:solidFill>
                        <a:srgbClr val="F1C232">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Hidden </a:t>
                      </a:r>
                      <a:endParaRPr b="1" sz="1300"/>
                    </a:p>
                    <a:p>
                      <a:pPr indent="0" lvl="0" marL="0" rtl="0" algn="l">
                        <a:spcBef>
                          <a:spcPts val="0"/>
                        </a:spcBef>
                        <a:spcAft>
                          <a:spcPts val="0"/>
                        </a:spcAft>
                        <a:buNone/>
                      </a:pPr>
                      <a:r>
                        <a:rPr b="1" lang="en" sz="1300"/>
                        <a:t>size</a:t>
                      </a:r>
                      <a:endParaRPr b="1" sz="1300"/>
                    </a:p>
                  </a:txBody>
                  <a:tcPr marT="91425" marB="91425" marR="91425" marL="91425">
                    <a:lnL cap="flat" cmpd="sng" w="9525">
                      <a:solidFill>
                        <a:srgbClr val="F1C232">
                          <a:alpha val="0"/>
                        </a:srgbClr>
                      </a:solidFill>
                      <a:prstDash val="solid"/>
                      <a:round/>
                      <a:headEnd len="sm" w="sm" type="none"/>
                      <a:tailEnd len="sm" w="sm" type="none"/>
                    </a:lnL>
                    <a:lnR cap="flat" cmpd="sng" w="9525">
                      <a:solidFill>
                        <a:srgbClr val="F1C232">
                          <a:alpha val="0"/>
                        </a:srgbClr>
                      </a:solidFill>
                      <a:prstDash val="solid"/>
                      <a:round/>
                      <a:headEnd len="sm" w="sm" type="none"/>
                      <a:tailEnd len="sm" w="sm" type="none"/>
                    </a:lnR>
                    <a:lnT cap="flat" cmpd="sng" w="9525">
                      <a:solidFill>
                        <a:srgbClr val="F1C232">
                          <a:alpha val="0"/>
                        </a:srgbClr>
                      </a:solidFill>
                      <a:prstDash val="solid"/>
                      <a:round/>
                      <a:headEnd len="sm" w="sm" type="none"/>
                      <a:tailEnd len="sm" w="sm" type="none"/>
                    </a:lnT>
                    <a:lnB cap="flat" cmpd="sng" w="9525">
                      <a:solidFill>
                        <a:srgbClr val="F1C232">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MLPs size</a:t>
                      </a:r>
                      <a:endParaRPr b="1" sz="1300"/>
                    </a:p>
                  </a:txBody>
                  <a:tcPr marT="91425" marB="91425" marR="91425" marL="91425">
                    <a:lnL cap="flat" cmpd="sng" w="9525">
                      <a:solidFill>
                        <a:srgbClr val="F1C232">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Heads</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rPr b="1" lang="en" sz="1300"/>
                        <a:t>Params</a:t>
                      </a:r>
                      <a:endParaRPr b="1"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C27BA0"/>
                    </a:solidFill>
                  </a:tcPr>
                </a:tc>
              </a:tr>
              <a:tr h="418750">
                <a:tc>
                  <a:txBody>
                    <a:bodyPr/>
                    <a:lstStyle/>
                    <a:p>
                      <a:pPr indent="0" lvl="0" marL="0" rtl="0" algn="l">
                        <a:spcBef>
                          <a:spcPts val="0"/>
                        </a:spcBef>
                        <a:spcAft>
                          <a:spcPts val="0"/>
                        </a:spcAft>
                        <a:buNone/>
                      </a:pPr>
                      <a:r>
                        <a:rPr lang="en"/>
                        <a:t>ViT-Base</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19E45A">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768</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1C232">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3072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86M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r>
              <a:tr h="418750">
                <a:tc>
                  <a:txBody>
                    <a:bodyPr/>
                    <a:lstStyle/>
                    <a:p>
                      <a:pPr indent="0" lvl="0" marL="0" rtl="0" algn="l">
                        <a:spcBef>
                          <a:spcPts val="0"/>
                        </a:spcBef>
                        <a:spcAft>
                          <a:spcPts val="0"/>
                        </a:spcAft>
                        <a:buNone/>
                      </a:pPr>
                      <a:r>
                        <a:rPr lang="en"/>
                        <a:t>ViT-Large</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24</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1024</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4096</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t>307M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18750">
                <a:tc>
                  <a:txBody>
                    <a:bodyPr/>
                    <a:lstStyle/>
                    <a:p>
                      <a:pPr indent="0" lvl="0" marL="0" rtl="0" algn="l">
                        <a:spcBef>
                          <a:spcPts val="0"/>
                        </a:spcBef>
                        <a:spcAft>
                          <a:spcPts val="0"/>
                        </a:spcAft>
                        <a:buNone/>
                      </a:pPr>
                      <a:r>
                        <a:rPr lang="en"/>
                        <a:t>ViT-Huge</a:t>
                      </a:r>
                      <a:endParaRPr/>
                    </a:p>
                  </a:txBody>
                  <a:tcPr marT="91425" marB="91425" marR="91425" marL="91425">
                    <a:lnL cap="flat" cmpd="sng" w="9525">
                      <a:solidFill>
                        <a:srgbClr val="999999"/>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32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1280</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5120</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16</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rPr lang="en"/>
                        <a:t>632M</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355" name="Google Shape;355;p39"/>
          <p:cNvSpPr txBox="1"/>
          <p:nvPr/>
        </p:nvSpPr>
        <p:spPr>
          <a:xfrm>
            <a:off x="525275" y="3183775"/>
            <a:ext cx="59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6" name="Google Shape;356;p39"/>
          <p:cNvSpPr txBox="1"/>
          <p:nvPr/>
        </p:nvSpPr>
        <p:spPr>
          <a:xfrm>
            <a:off x="446450" y="3116000"/>
            <a:ext cx="51816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t>Layers</a:t>
            </a:r>
            <a:r>
              <a:rPr lang="en"/>
              <a:t>: number of Transformer encoder layers</a:t>
            </a:r>
            <a:endParaRPr/>
          </a:p>
          <a:p>
            <a:pPr indent="0" lvl="0" marL="0" rtl="0" algn="l">
              <a:lnSpc>
                <a:spcPct val="150000"/>
              </a:lnSpc>
              <a:spcBef>
                <a:spcPts val="0"/>
              </a:spcBef>
              <a:spcAft>
                <a:spcPts val="0"/>
              </a:spcAft>
              <a:buNone/>
            </a:pPr>
            <a:r>
              <a:rPr b="1" lang="en"/>
              <a:t>Hidden size: </a:t>
            </a:r>
            <a:r>
              <a:rPr lang="en"/>
              <a:t>the dimension of the model</a:t>
            </a:r>
            <a:endParaRPr/>
          </a:p>
          <a:p>
            <a:pPr indent="0" lvl="0" marL="0" rtl="0" algn="l">
              <a:lnSpc>
                <a:spcPct val="150000"/>
              </a:lnSpc>
              <a:spcBef>
                <a:spcPts val="0"/>
              </a:spcBef>
              <a:spcAft>
                <a:spcPts val="0"/>
              </a:spcAft>
              <a:buNone/>
            </a:pPr>
            <a:r>
              <a:rPr b="1" lang="en"/>
              <a:t>MLPs size:</a:t>
            </a:r>
            <a:r>
              <a:rPr lang="en"/>
              <a:t> the number of neurons in MLP layers</a:t>
            </a:r>
            <a:endParaRPr/>
          </a:p>
          <a:p>
            <a:pPr indent="0" lvl="0" marL="0" rtl="0" algn="l">
              <a:lnSpc>
                <a:spcPct val="150000"/>
              </a:lnSpc>
              <a:spcBef>
                <a:spcPts val="0"/>
              </a:spcBef>
              <a:spcAft>
                <a:spcPts val="0"/>
              </a:spcAft>
              <a:buNone/>
            </a:pPr>
            <a:r>
              <a:rPr b="1" lang="en"/>
              <a:t>Heads</a:t>
            </a:r>
            <a:r>
              <a:rPr lang="en"/>
              <a:t>: number of attention layers in Multi-Head Attention(MHA)</a:t>
            </a:r>
            <a:endParaRPr/>
          </a:p>
          <a:p>
            <a:pPr indent="0" lvl="0" marL="0" rtl="0" algn="l">
              <a:lnSpc>
                <a:spcPct val="150000"/>
              </a:lnSpc>
              <a:spcBef>
                <a:spcPts val="0"/>
              </a:spcBef>
              <a:spcAft>
                <a:spcPts val="0"/>
              </a:spcAft>
              <a:buNone/>
            </a:pPr>
            <a:r>
              <a:rPr b="1" lang="en"/>
              <a:t>Params: </a:t>
            </a:r>
            <a:r>
              <a:rPr lang="en"/>
              <a:t>Total parameters</a:t>
            </a:r>
            <a:endParaRPr/>
          </a:p>
        </p:txBody>
      </p:sp>
      <p:pic>
        <p:nvPicPr>
          <p:cNvPr id="357" name="Google Shape;357;p39"/>
          <p:cNvPicPr preferRelativeResize="0"/>
          <p:nvPr/>
        </p:nvPicPr>
        <p:blipFill rotWithShape="1">
          <a:blip r:embed="rId3">
            <a:alphaModFix/>
          </a:blip>
          <a:srcRect b="4961" l="9327" r="8563" t="6917"/>
          <a:stretch/>
        </p:blipFill>
        <p:spPr>
          <a:xfrm>
            <a:off x="5449697" y="3286075"/>
            <a:ext cx="3311701" cy="1762250"/>
          </a:xfrm>
          <a:prstGeom prst="rect">
            <a:avLst/>
          </a:prstGeom>
          <a:noFill/>
          <a:ln cap="flat" cmpd="sng" w="28575">
            <a:solidFill>
              <a:srgbClr val="434343"/>
            </a:solidFill>
            <a:prstDash val="solid"/>
            <a:round/>
            <a:headEnd len="sm" w="sm" type="none"/>
            <a:tailEnd len="sm" w="sm" type="none"/>
          </a:ln>
        </p:spPr>
      </p:pic>
      <p:sp>
        <p:nvSpPr>
          <p:cNvPr id="358" name="Google Shape;358;p39"/>
          <p:cNvSpPr txBox="1"/>
          <p:nvPr/>
        </p:nvSpPr>
        <p:spPr>
          <a:xfrm>
            <a:off x="6296000" y="1580913"/>
            <a:ext cx="2787000" cy="1169700"/>
          </a:xfrm>
          <a:prstGeom prst="rect">
            <a:avLst/>
          </a:prstGeom>
          <a:noFill/>
          <a:ln cap="flat" cmpd="sng" w="19050">
            <a:solidFill>
              <a:srgbClr val="A64D7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t>ViT is isotropic architecture - same resolution is maintained across the whole network.</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0"/>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Fine-tuning Vision Transformer</a:t>
            </a:r>
            <a:endParaRPr sz="2500"/>
          </a:p>
        </p:txBody>
      </p:sp>
      <p:sp>
        <p:nvSpPr>
          <p:cNvPr id="364" name="Google Shape;364;p40"/>
          <p:cNvSpPr txBox="1"/>
          <p:nvPr/>
        </p:nvSpPr>
        <p:spPr>
          <a:xfrm>
            <a:off x="288500" y="700550"/>
            <a:ext cx="885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ViT is pre-trained on large datasets and fine-tuned on small downstream datasets. Same as BERT, during fine-tuning, the pre-trained classification head is removed and replaced with zero-initialized </a:t>
            </a:r>
            <a:r>
              <a:rPr b="1" lang="en" sz="1600">
                <a:solidFill>
                  <a:schemeClr val="dk1"/>
                </a:solidFill>
              </a:rPr>
              <a:t>D</a:t>
            </a:r>
            <a:r>
              <a:rPr lang="en" sz="1600">
                <a:solidFill>
                  <a:schemeClr val="dk1"/>
                </a:solidFill>
              </a:rPr>
              <a:t>x</a:t>
            </a:r>
            <a:r>
              <a:rPr b="1" lang="en" sz="1600">
                <a:solidFill>
                  <a:schemeClr val="dk1"/>
                </a:solidFill>
              </a:rPr>
              <a:t>K</a:t>
            </a:r>
            <a:r>
              <a:rPr lang="en" sz="1600">
                <a:solidFill>
                  <a:schemeClr val="dk1"/>
                </a:solidFill>
              </a:rPr>
              <a:t>(</a:t>
            </a:r>
            <a:r>
              <a:rPr b="1" lang="en" sz="1600">
                <a:solidFill>
                  <a:schemeClr val="dk1"/>
                </a:solidFill>
              </a:rPr>
              <a:t>D</a:t>
            </a:r>
            <a:r>
              <a:rPr lang="en" sz="1600">
                <a:solidFill>
                  <a:schemeClr val="dk1"/>
                </a:solidFill>
              </a:rPr>
              <a:t> is hidden size, </a:t>
            </a:r>
            <a:r>
              <a:rPr b="1" lang="en" sz="1600">
                <a:solidFill>
                  <a:schemeClr val="dk1"/>
                </a:solidFill>
              </a:rPr>
              <a:t>K</a:t>
            </a:r>
            <a:r>
              <a:rPr lang="en" sz="1600">
                <a:solidFill>
                  <a:schemeClr val="dk1"/>
                </a:solidFill>
              </a:rPr>
              <a:t> is number of downstream classes) classification head.</a:t>
            </a:r>
            <a:endParaRPr sz="1600">
              <a:solidFill>
                <a:schemeClr val="dk1"/>
              </a:solidFill>
            </a:endParaRPr>
          </a:p>
        </p:txBody>
      </p:sp>
      <p:pic>
        <p:nvPicPr>
          <p:cNvPr id="365" name="Google Shape;365;p40"/>
          <p:cNvPicPr preferRelativeResize="0"/>
          <p:nvPr/>
        </p:nvPicPr>
        <p:blipFill rotWithShape="1">
          <a:blip r:embed="rId3">
            <a:alphaModFix/>
          </a:blip>
          <a:srcRect b="4961" l="9325" r="34361" t="6917"/>
          <a:stretch/>
        </p:blipFill>
        <p:spPr>
          <a:xfrm>
            <a:off x="417296" y="1751375"/>
            <a:ext cx="4243748" cy="3292650"/>
          </a:xfrm>
          <a:prstGeom prst="rect">
            <a:avLst/>
          </a:prstGeom>
          <a:noFill/>
          <a:ln>
            <a:noFill/>
          </a:ln>
        </p:spPr>
      </p:pic>
      <p:sp>
        <p:nvSpPr>
          <p:cNvPr id="366" name="Google Shape;366;p40"/>
          <p:cNvSpPr/>
          <p:nvPr/>
        </p:nvSpPr>
        <p:spPr>
          <a:xfrm>
            <a:off x="485525" y="2101075"/>
            <a:ext cx="1629300" cy="6969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
          <p:cNvSpPr txBox="1"/>
          <p:nvPr/>
        </p:nvSpPr>
        <p:spPr>
          <a:xfrm>
            <a:off x="2157725" y="2315475"/>
            <a:ext cx="181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Classification head</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1"/>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Fine-tuning Vision Transformer</a:t>
            </a:r>
            <a:endParaRPr sz="2500"/>
          </a:p>
        </p:txBody>
      </p:sp>
      <p:sp>
        <p:nvSpPr>
          <p:cNvPr id="373" name="Google Shape;373;p41"/>
          <p:cNvSpPr txBox="1"/>
          <p:nvPr/>
        </p:nvSpPr>
        <p:spPr>
          <a:xfrm>
            <a:off x="288500" y="700550"/>
            <a:ext cx="885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ViT is pre-trained on large datasets and fine-tuned on small downstream datasets. Same as BERT, during fine-tuning, the pre-trained classification head is removed and replaced with zero-initialized </a:t>
            </a:r>
            <a:r>
              <a:rPr b="1" lang="en" sz="1600">
                <a:solidFill>
                  <a:schemeClr val="dk1"/>
                </a:solidFill>
              </a:rPr>
              <a:t>D</a:t>
            </a:r>
            <a:r>
              <a:rPr lang="en" sz="1600">
                <a:solidFill>
                  <a:schemeClr val="dk1"/>
                </a:solidFill>
              </a:rPr>
              <a:t>x</a:t>
            </a:r>
            <a:r>
              <a:rPr b="1" lang="en" sz="1600">
                <a:solidFill>
                  <a:schemeClr val="dk1"/>
                </a:solidFill>
              </a:rPr>
              <a:t>K</a:t>
            </a:r>
            <a:r>
              <a:rPr lang="en" sz="1600">
                <a:solidFill>
                  <a:schemeClr val="dk1"/>
                </a:solidFill>
              </a:rPr>
              <a:t>(</a:t>
            </a:r>
            <a:r>
              <a:rPr b="1" lang="en" sz="1600">
                <a:solidFill>
                  <a:schemeClr val="dk1"/>
                </a:solidFill>
              </a:rPr>
              <a:t>D</a:t>
            </a:r>
            <a:r>
              <a:rPr lang="en" sz="1600">
                <a:solidFill>
                  <a:schemeClr val="dk1"/>
                </a:solidFill>
              </a:rPr>
              <a:t> is hidden size, </a:t>
            </a:r>
            <a:r>
              <a:rPr b="1" lang="en" sz="1600">
                <a:solidFill>
                  <a:schemeClr val="dk1"/>
                </a:solidFill>
              </a:rPr>
              <a:t>K</a:t>
            </a:r>
            <a:r>
              <a:rPr lang="en" sz="1600">
                <a:solidFill>
                  <a:schemeClr val="dk1"/>
                </a:solidFill>
              </a:rPr>
              <a:t> is number of downstream classes) classification head.</a:t>
            </a:r>
            <a:endParaRPr sz="1600">
              <a:solidFill>
                <a:schemeClr val="dk1"/>
              </a:solidFill>
            </a:endParaRPr>
          </a:p>
        </p:txBody>
      </p:sp>
      <p:pic>
        <p:nvPicPr>
          <p:cNvPr id="374" name="Google Shape;374;p41"/>
          <p:cNvPicPr preferRelativeResize="0"/>
          <p:nvPr/>
        </p:nvPicPr>
        <p:blipFill rotWithShape="1">
          <a:blip r:embed="rId3">
            <a:alphaModFix/>
          </a:blip>
          <a:srcRect b="4961" l="9325" r="34361" t="6917"/>
          <a:stretch/>
        </p:blipFill>
        <p:spPr>
          <a:xfrm>
            <a:off x="417296" y="1751375"/>
            <a:ext cx="4243748" cy="3292650"/>
          </a:xfrm>
          <a:prstGeom prst="rect">
            <a:avLst/>
          </a:prstGeom>
          <a:noFill/>
          <a:ln>
            <a:noFill/>
          </a:ln>
        </p:spPr>
      </p:pic>
      <p:sp>
        <p:nvSpPr>
          <p:cNvPr id="375" name="Google Shape;375;p41"/>
          <p:cNvSpPr/>
          <p:nvPr/>
        </p:nvSpPr>
        <p:spPr>
          <a:xfrm>
            <a:off x="485525" y="2101075"/>
            <a:ext cx="1629300" cy="6969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txBox="1"/>
          <p:nvPr/>
        </p:nvSpPr>
        <p:spPr>
          <a:xfrm>
            <a:off x="2157725" y="2315475"/>
            <a:ext cx="181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Classification head</a:t>
            </a:r>
            <a:endParaRPr sz="1200"/>
          </a:p>
        </p:txBody>
      </p:sp>
      <p:sp>
        <p:nvSpPr>
          <p:cNvPr id="377" name="Google Shape;377;p41"/>
          <p:cNvSpPr txBox="1"/>
          <p:nvPr/>
        </p:nvSpPr>
        <p:spPr>
          <a:xfrm>
            <a:off x="4900100" y="1989825"/>
            <a:ext cx="42438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b="1" lang="en"/>
              <a:t>Downstream datasets:</a:t>
            </a:r>
            <a:r>
              <a:rPr lang="en"/>
              <a:t> ImageNet(1k &amp; 21k), Cifar-10, Cifar-100, Oxford-III pets, Oxford flowers-102, VTAB(combines natural, specialized, and structured tasks).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Fine-tuning at higher resolutions(</a:t>
            </a:r>
            <a:r>
              <a:rPr b="1" lang="en"/>
              <a:t>384x384</a:t>
            </a:r>
            <a:r>
              <a:rPr lang="en"/>
              <a:t>) yields better results - ViT is trained at </a:t>
            </a:r>
            <a:r>
              <a:rPr b="1" lang="en"/>
              <a:t>224x224</a:t>
            </a:r>
            <a:r>
              <a:rPr lang="en"/>
              <a:t> resolution. At fixed patch size, higher resolutions results in larger input sequence length. &gt;&gt; </a:t>
            </a:r>
            <a:r>
              <a:rPr lang="en">
                <a:solidFill>
                  <a:srgbClr val="999999"/>
                </a:solidFill>
              </a:rPr>
              <a:t>N = HW/PP.</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You can finetune ViT at any higher resolution since it can handle arbitrary patches length but it may affects pre-trained embeddings.</a:t>
            </a:r>
            <a:endParaRPr/>
          </a:p>
        </p:txBody>
      </p:sp>
      <p:sp>
        <p:nvSpPr>
          <p:cNvPr id="378" name="Google Shape;378;p41"/>
          <p:cNvSpPr txBox="1"/>
          <p:nvPr/>
        </p:nvSpPr>
        <p:spPr>
          <a:xfrm>
            <a:off x="5171950" y="1614925"/>
            <a:ext cx="397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Fine-tuning details</a:t>
            </a:r>
            <a:endParaRPr b="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0" l="7602" r="12030" t="4552"/>
          <a:stretch/>
        </p:blipFill>
        <p:spPr>
          <a:xfrm>
            <a:off x="152150" y="518350"/>
            <a:ext cx="5246523" cy="4228625"/>
          </a:xfrm>
          <a:prstGeom prst="rect">
            <a:avLst/>
          </a:prstGeom>
          <a:noFill/>
          <a:ln cap="flat" cmpd="sng" w="19050">
            <a:solidFill>
              <a:srgbClr val="666666"/>
            </a:solidFill>
            <a:prstDash val="solid"/>
            <a:round/>
            <a:headEnd len="sm" w="sm" type="none"/>
            <a:tailEnd len="sm" w="sm" type="none"/>
          </a:ln>
        </p:spPr>
      </p:pic>
      <p:sp>
        <p:nvSpPr>
          <p:cNvPr id="69" name="Google Shape;69;p15"/>
          <p:cNvSpPr/>
          <p:nvPr/>
        </p:nvSpPr>
        <p:spPr>
          <a:xfrm>
            <a:off x="681550" y="3027725"/>
            <a:ext cx="4308900" cy="289200"/>
          </a:xfrm>
          <a:prstGeom prst="rect">
            <a:avLst/>
          </a:prstGeom>
          <a:solidFill>
            <a:srgbClr val="19E45A">
              <a:alpha val="38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5"/>
          <p:cNvPicPr preferRelativeResize="0"/>
          <p:nvPr/>
        </p:nvPicPr>
        <p:blipFill rotWithShape="1">
          <a:blip r:embed="rId4">
            <a:alphaModFix/>
          </a:blip>
          <a:srcRect b="0" l="0" r="2647" t="0"/>
          <a:stretch/>
        </p:blipFill>
        <p:spPr>
          <a:xfrm>
            <a:off x="5820250" y="1130275"/>
            <a:ext cx="3081851" cy="3149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2"/>
          <p:cNvSpPr txBox="1"/>
          <p:nvPr>
            <p:ph type="ctrTitle"/>
          </p:nvPr>
        </p:nvSpPr>
        <p:spPr>
          <a:xfrm>
            <a:off x="106425" y="-195650"/>
            <a:ext cx="5759700" cy="83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Vision Transformer vs SOTA CNN(ResNet)</a:t>
            </a:r>
            <a:endParaRPr sz="2500"/>
          </a:p>
        </p:txBody>
      </p:sp>
      <p:pic>
        <p:nvPicPr>
          <p:cNvPr id="384" name="Google Shape;384;p42"/>
          <p:cNvPicPr preferRelativeResize="0"/>
          <p:nvPr/>
        </p:nvPicPr>
        <p:blipFill rotWithShape="1">
          <a:blip r:embed="rId3">
            <a:alphaModFix/>
          </a:blip>
          <a:srcRect b="3004" l="4231" r="9412" t="10159"/>
          <a:stretch/>
        </p:blipFill>
        <p:spPr>
          <a:xfrm>
            <a:off x="209950" y="759638"/>
            <a:ext cx="4944699" cy="3477251"/>
          </a:xfrm>
          <a:prstGeom prst="rect">
            <a:avLst/>
          </a:prstGeom>
          <a:noFill/>
          <a:ln>
            <a:noFill/>
          </a:ln>
        </p:spPr>
      </p:pic>
      <p:sp>
        <p:nvSpPr>
          <p:cNvPr id="385" name="Google Shape;385;p42"/>
          <p:cNvSpPr/>
          <p:nvPr/>
        </p:nvSpPr>
        <p:spPr>
          <a:xfrm>
            <a:off x="776875" y="902850"/>
            <a:ext cx="4272900" cy="183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2"/>
          <p:cNvSpPr/>
          <p:nvPr/>
        </p:nvSpPr>
        <p:spPr>
          <a:xfrm>
            <a:off x="776875" y="1706875"/>
            <a:ext cx="1763700" cy="190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2"/>
          <p:cNvSpPr txBox="1"/>
          <p:nvPr/>
        </p:nvSpPr>
        <p:spPr>
          <a:xfrm>
            <a:off x="209950" y="4158300"/>
            <a:ext cx="5085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B: Base, L: Large, H: Huge</a:t>
            </a:r>
            <a:endParaRPr sz="1300"/>
          </a:p>
          <a:p>
            <a:pPr indent="0" lvl="0" marL="0" rtl="0" algn="l">
              <a:spcBef>
                <a:spcPts val="0"/>
              </a:spcBef>
              <a:spcAft>
                <a:spcPts val="0"/>
              </a:spcAft>
              <a:buNone/>
            </a:pPr>
            <a:r>
              <a:rPr lang="en" sz="1300"/>
              <a:t>14, 16, 32: Patch size(the smaller patch size, the more the patches, and the bigger the model) &gt;&gt; </a:t>
            </a:r>
            <a:r>
              <a:rPr b="1" lang="en">
                <a:solidFill>
                  <a:schemeClr val="dk1"/>
                </a:solidFill>
              </a:rPr>
              <a:t>N = HW/PP</a:t>
            </a:r>
            <a:endParaRPr b="1" sz="1300"/>
          </a:p>
          <a:p>
            <a:pPr indent="0" lvl="0" marL="0" rtl="0" algn="l">
              <a:spcBef>
                <a:spcPts val="0"/>
              </a:spcBef>
              <a:spcAft>
                <a:spcPts val="0"/>
              </a:spcAft>
              <a:buNone/>
            </a:pPr>
            <a:r>
              <a:rPr b="1" lang="en" sz="1300"/>
              <a:t>Ex: ViT-B/16: Base ViT </a:t>
            </a:r>
            <a:r>
              <a:rPr lang="en" sz="1300"/>
              <a:t>with</a:t>
            </a:r>
            <a:r>
              <a:rPr b="1" lang="en" sz="1300"/>
              <a:t> 16x16 </a:t>
            </a:r>
            <a:r>
              <a:rPr lang="en" sz="1300"/>
              <a:t>patch size</a:t>
            </a:r>
            <a:endParaRPr sz="1300"/>
          </a:p>
        </p:txBody>
      </p:sp>
      <p:sp>
        <p:nvSpPr>
          <p:cNvPr id="388" name="Google Shape;388;p42"/>
          <p:cNvSpPr txBox="1"/>
          <p:nvPr/>
        </p:nvSpPr>
        <p:spPr>
          <a:xfrm>
            <a:off x="4405325" y="4835700"/>
            <a:ext cx="4777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BiT(ResNet): Kolesnikov, “Big Transfer: </a:t>
            </a:r>
            <a:r>
              <a:rPr i="1" lang="en" sz="900"/>
              <a:t>General Visual Representation Learning”, 2020</a:t>
            </a:r>
            <a:endParaRPr i="1" sz="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3"/>
          <p:cNvSpPr txBox="1"/>
          <p:nvPr>
            <p:ph type="ctrTitle"/>
          </p:nvPr>
        </p:nvSpPr>
        <p:spPr>
          <a:xfrm>
            <a:off x="106425" y="-195650"/>
            <a:ext cx="5759700" cy="83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Vision Transformer vs SOTA CNN(ResNet)</a:t>
            </a:r>
            <a:endParaRPr sz="2500"/>
          </a:p>
        </p:txBody>
      </p:sp>
      <p:pic>
        <p:nvPicPr>
          <p:cNvPr id="394" name="Google Shape;394;p43"/>
          <p:cNvPicPr preferRelativeResize="0"/>
          <p:nvPr/>
        </p:nvPicPr>
        <p:blipFill rotWithShape="1">
          <a:blip r:embed="rId3">
            <a:alphaModFix/>
          </a:blip>
          <a:srcRect b="3004" l="4231" r="9412" t="10159"/>
          <a:stretch/>
        </p:blipFill>
        <p:spPr>
          <a:xfrm>
            <a:off x="209950" y="759638"/>
            <a:ext cx="4944699" cy="3477251"/>
          </a:xfrm>
          <a:prstGeom prst="rect">
            <a:avLst/>
          </a:prstGeom>
          <a:noFill/>
          <a:ln>
            <a:noFill/>
          </a:ln>
        </p:spPr>
      </p:pic>
      <p:sp>
        <p:nvSpPr>
          <p:cNvPr id="395" name="Google Shape;395;p43"/>
          <p:cNvSpPr txBox="1"/>
          <p:nvPr/>
        </p:nvSpPr>
        <p:spPr>
          <a:xfrm>
            <a:off x="209950" y="4158300"/>
            <a:ext cx="5085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B: Base, L: Large, H: Huge</a:t>
            </a:r>
            <a:endParaRPr sz="1300"/>
          </a:p>
          <a:p>
            <a:pPr indent="0" lvl="0" marL="0" rtl="0" algn="l">
              <a:spcBef>
                <a:spcPts val="0"/>
              </a:spcBef>
              <a:spcAft>
                <a:spcPts val="0"/>
              </a:spcAft>
              <a:buNone/>
            </a:pPr>
            <a:r>
              <a:rPr lang="en" sz="1300"/>
              <a:t>14, 16, 32: Patch size(the smaller patch size, the more the patches, and the bigger the model) &gt;&gt; </a:t>
            </a:r>
            <a:r>
              <a:rPr b="1" lang="en">
                <a:solidFill>
                  <a:schemeClr val="dk1"/>
                </a:solidFill>
              </a:rPr>
              <a:t>N = HW/PP</a:t>
            </a:r>
            <a:endParaRPr b="1" sz="1300"/>
          </a:p>
          <a:p>
            <a:pPr indent="0" lvl="0" marL="0" rtl="0" algn="l">
              <a:spcBef>
                <a:spcPts val="0"/>
              </a:spcBef>
              <a:spcAft>
                <a:spcPts val="0"/>
              </a:spcAft>
              <a:buNone/>
            </a:pPr>
            <a:r>
              <a:rPr b="1" lang="en" sz="1300"/>
              <a:t>Ex: ViT-B/16: Base ViT </a:t>
            </a:r>
            <a:r>
              <a:rPr lang="en" sz="1300"/>
              <a:t>with</a:t>
            </a:r>
            <a:r>
              <a:rPr b="1" lang="en" sz="1300"/>
              <a:t> 16x16 </a:t>
            </a:r>
            <a:r>
              <a:rPr lang="en" sz="1300"/>
              <a:t>patch size</a:t>
            </a:r>
            <a:endParaRPr sz="1300"/>
          </a:p>
        </p:txBody>
      </p:sp>
      <p:sp>
        <p:nvSpPr>
          <p:cNvPr id="396" name="Google Shape;396;p43"/>
          <p:cNvSpPr/>
          <p:nvPr/>
        </p:nvSpPr>
        <p:spPr>
          <a:xfrm>
            <a:off x="1585250" y="902850"/>
            <a:ext cx="3464700" cy="183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1585250" y="1706875"/>
            <a:ext cx="955200" cy="190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txBox="1"/>
          <p:nvPr/>
        </p:nvSpPr>
        <p:spPr>
          <a:xfrm>
            <a:off x="5283350" y="818875"/>
            <a:ext cx="39369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Results</a:t>
            </a:r>
            <a:endParaRPr b="1" sz="1600"/>
          </a:p>
          <a:p>
            <a:pPr indent="0" lvl="0" marL="0" rtl="0" algn="l">
              <a:spcBef>
                <a:spcPts val="0"/>
              </a:spcBef>
              <a:spcAft>
                <a:spcPts val="0"/>
              </a:spcAft>
              <a:buNone/>
            </a:pPr>
            <a:r>
              <a:t/>
            </a:r>
            <a:endParaRPr b="1" sz="1500"/>
          </a:p>
          <a:p>
            <a:pPr indent="-323850" lvl="0" marL="457200" rtl="0" algn="l">
              <a:spcBef>
                <a:spcPts val="0"/>
              </a:spcBef>
              <a:spcAft>
                <a:spcPts val="0"/>
              </a:spcAft>
              <a:buSzPts val="1500"/>
              <a:buChar char="●"/>
            </a:pPr>
            <a:r>
              <a:rPr lang="en" sz="1500"/>
              <a:t>On small pre-training dataset(ImageNet-1k, 1.3M images), ResNet performs better than ViT due to CNN spatial inductive biases that compensate for small dataset.</a:t>
            </a:r>
            <a:endParaRPr sz="1500"/>
          </a:p>
          <a:p>
            <a:pPr indent="0" lvl="0" marL="0" rtl="0" algn="l">
              <a:spcBef>
                <a:spcPts val="0"/>
              </a:spcBef>
              <a:spcAft>
                <a:spcPts val="0"/>
              </a:spcAft>
              <a:buNone/>
            </a:pPr>
            <a:r>
              <a:t/>
            </a:r>
            <a:endParaRPr sz="1500"/>
          </a:p>
        </p:txBody>
      </p:sp>
      <p:sp>
        <p:nvSpPr>
          <p:cNvPr id="399" name="Google Shape;399;p43"/>
          <p:cNvSpPr txBox="1"/>
          <p:nvPr/>
        </p:nvSpPr>
        <p:spPr>
          <a:xfrm>
            <a:off x="4405325" y="4835700"/>
            <a:ext cx="4777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BiT(ResNet): Kolesnikov, “Big Transfer: General Visual Representation Learning”, 2020</a:t>
            </a:r>
            <a:endParaRPr i="1" sz="900"/>
          </a:p>
        </p:txBody>
      </p:sp>
      <p:sp>
        <p:nvSpPr>
          <p:cNvPr id="400" name="Google Shape;400;p43"/>
          <p:cNvSpPr/>
          <p:nvPr/>
        </p:nvSpPr>
        <p:spPr>
          <a:xfrm>
            <a:off x="873125" y="1881200"/>
            <a:ext cx="412800" cy="3492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4"/>
          <p:cNvSpPr txBox="1"/>
          <p:nvPr>
            <p:ph type="ctrTitle"/>
          </p:nvPr>
        </p:nvSpPr>
        <p:spPr>
          <a:xfrm>
            <a:off x="106425" y="-195650"/>
            <a:ext cx="5759700" cy="83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Vision Transformer vs SOTA CNN(ResNet)</a:t>
            </a:r>
            <a:endParaRPr sz="2500"/>
          </a:p>
        </p:txBody>
      </p:sp>
      <p:pic>
        <p:nvPicPr>
          <p:cNvPr id="406" name="Google Shape;406;p44"/>
          <p:cNvPicPr preferRelativeResize="0"/>
          <p:nvPr/>
        </p:nvPicPr>
        <p:blipFill rotWithShape="1">
          <a:blip r:embed="rId3">
            <a:alphaModFix/>
          </a:blip>
          <a:srcRect b="3004" l="4231" r="9412" t="10159"/>
          <a:stretch/>
        </p:blipFill>
        <p:spPr>
          <a:xfrm>
            <a:off x="209950" y="759638"/>
            <a:ext cx="4944699" cy="3477251"/>
          </a:xfrm>
          <a:prstGeom prst="rect">
            <a:avLst/>
          </a:prstGeom>
          <a:noFill/>
          <a:ln>
            <a:noFill/>
          </a:ln>
        </p:spPr>
      </p:pic>
      <p:sp>
        <p:nvSpPr>
          <p:cNvPr id="407" name="Google Shape;407;p44"/>
          <p:cNvSpPr txBox="1"/>
          <p:nvPr/>
        </p:nvSpPr>
        <p:spPr>
          <a:xfrm>
            <a:off x="209950" y="4158300"/>
            <a:ext cx="5085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B: Base, L: Large, H: Huge</a:t>
            </a:r>
            <a:endParaRPr sz="1300"/>
          </a:p>
          <a:p>
            <a:pPr indent="0" lvl="0" marL="0" rtl="0" algn="l">
              <a:spcBef>
                <a:spcPts val="0"/>
              </a:spcBef>
              <a:spcAft>
                <a:spcPts val="0"/>
              </a:spcAft>
              <a:buNone/>
            </a:pPr>
            <a:r>
              <a:rPr lang="en" sz="1300"/>
              <a:t>14, 16, 32: Patch size(the smaller patch size, the more the patches, and the bigger the model) &gt;&gt; </a:t>
            </a:r>
            <a:r>
              <a:rPr b="1" lang="en">
                <a:solidFill>
                  <a:schemeClr val="dk1"/>
                </a:solidFill>
              </a:rPr>
              <a:t>N = HW/PP</a:t>
            </a:r>
            <a:endParaRPr b="1" sz="1300"/>
          </a:p>
          <a:p>
            <a:pPr indent="0" lvl="0" marL="0" rtl="0" algn="l">
              <a:spcBef>
                <a:spcPts val="0"/>
              </a:spcBef>
              <a:spcAft>
                <a:spcPts val="0"/>
              </a:spcAft>
              <a:buNone/>
            </a:pPr>
            <a:r>
              <a:rPr b="1" lang="en" sz="1300"/>
              <a:t>Ex: ViT-B/16: Base ViT </a:t>
            </a:r>
            <a:r>
              <a:rPr lang="en" sz="1300"/>
              <a:t>with</a:t>
            </a:r>
            <a:r>
              <a:rPr b="1" lang="en" sz="1300"/>
              <a:t> 16x16 </a:t>
            </a:r>
            <a:r>
              <a:rPr lang="en" sz="1300"/>
              <a:t>patch size</a:t>
            </a:r>
            <a:endParaRPr sz="1300"/>
          </a:p>
        </p:txBody>
      </p:sp>
      <p:sp>
        <p:nvSpPr>
          <p:cNvPr id="408" name="Google Shape;408;p44"/>
          <p:cNvSpPr/>
          <p:nvPr/>
        </p:nvSpPr>
        <p:spPr>
          <a:xfrm>
            <a:off x="3264975" y="902850"/>
            <a:ext cx="1785000" cy="183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txBox="1"/>
          <p:nvPr/>
        </p:nvSpPr>
        <p:spPr>
          <a:xfrm>
            <a:off x="5283350" y="818875"/>
            <a:ext cx="3936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Results</a:t>
            </a:r>
            <a:endParaRPr b="1" sz="1600"/>
          </a:p>
          <a:p>
            <a:pPr indent="0" lvl="0" marL="0" rtl="0" algn="l">
              <a:spcBef>
                <a:spcPts val="0"/>
              </a:spcBef>
              <a:spcAft>
                <a:spcPts val="0"/>
              </a:spcAft>
              <a:buNone/>
            </a:pPr>
            <a:r>
              <a:t/>
            </a:r>
            <a:endParaRPr b="1" sz="1500"/>
          </a:p>
          <a:p>
            <a:pPr indent="-323850" lvl="0" marL="457200" rtl="0" algn="l">
              <a:spcBef>
                <a:spcPts val="0"/>
              </a:spcBef>
              <a:spcAft>
                <a:spcPts val="0"/>
              </a:spcAft>
              <a:buSzPts val="1500"/>
              <a:buChar char="●"/>
            </a:pPr>
            <a:r>
              <a:rPr lang="en" sz="1500"/>
              <a:t>On small pre-training dataset(ImageNet-1k, 1.3M images), ResNet performs better than ViT due to CNN spatial inductive biases that compensate for small dataset.</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On medium pre-training dataset(Imagenet-21k, 14M images), ViTs and ResNet performance are almost similar although ViTs perform slightly better.</a:t>
            </a:r>
            <a:endParaRPr sz="1500"/>
          </a:p>
        </p:txBody>
      </p:sp>
      <p:sp>
        <p:nvSpPr>
          <p:cNvPr id="410" name="Google Shape;410;p44"/>
          <p:cNvSpPr/>
          <p:nvPr/>
        </p:nvSpPr>
        <p:spPr>
          <a:xfrm>
            <a:off x="2714625" y="1357325"/>
            <a:ext cx="412800" cy="4683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ctrTitle"/>
          </p:nvPr>
        </p:nvSpPr>
        <p:spPr>
          <a:xfrm>
            <a:off x="106425" y="-195650"/>
            <a:ext cx="5759700" cy="83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Vision Transformer vs SOTA CNN(ResNet)</a:t>
            </a:r>
            <a:endParaRPr sz="2500"/>
          </a:p>
        </p:txBody>
      </p:sp>
      <p:pic>
        <p:nvPicPr>
          <p:cNvPr id="416" name="Google Shape;416;p45"/>
          <p:cNvPicPr preferRelativeResize="0"/>
          <p:nvPr/>
        </p:nvPicPr>
        <p:blipFill rotWithShape="1">
          <a:blip r:embed="rId3">
            <a:alphaModFix/>
          </a:blip>
          <a:srcRect b="3004" l="4231" r="9412" t="10159"/>
          <a:stretch/>
        </p:blipFill>
        <p:spPr>
          <a:xfrm>
            <a:off x="209950" y="759638"/>
            <a:ext cx="4944699" cy="3477251"/>
          </a:xfrm>
          <a:prstGeom prst="rect">
            <a:avLst/>
          </a:prstGeom>
          <a:noFill/>
          <a:ln>
            <a:noFill/>
          </a:ln>
        </p:spPr>
      </p:pic>
      <p:sp>
        <p:nvSpPr>
          <p:cNvPr id="417" name="Google Shape;417;p45"/>
          <p:cNvSpPr txBox="1"/>
          <p:nvPr/>
        </p:nvSpPr>
        <p:spPr>
          <a:xfrm>
            <a:off x="209950" y="4158300"/>
            <a:ext cx="50859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B: Base, L: Large, H: Huge</a:t>
            </a:r>
            <a:endParaRPr sz="1300"/>
          </a:p>
          <a:p>
            <a:pPr indent="0" lvl="0" marL="0" rtl="0" algn="l">
              <a:spcBef>
                <a:spcPts val="0"/>
              </a:spcBef>
              <a:spcAft>
                <a:spcPts val="0"/>
              </a:spcAft>
              <a:buNone/>
            </a:pPr>
            <a:r>
              <a:rPr lang="en" sz="1300"/>
              <a:t>14, 16, 32: Patch size(the smaller patch size, the more the patches, and the bigger the model) &gt;&gt; </a:t>
            </a:r>
            <a:r>
              <a:rPr b="1" lang="en">
                <a:solidFill>
                  <a:schemeClr val="dk1"/>
                </a:solidFill>
              </a:rPr>
              <a:t>N = HW/PP</a:t>
            </a:r>
            <a:endParaRPr b="1" sz="1300"/>
          </a:p>
          <a:p>
            <a:pPr indent="0" lvl="0" marL="0" rtl="0" algn="l">
              <a:spcBef>
                <a:spcPts val="0"/>
              </a:spcBef>
              <a:spcAft>
                <a:spcPts val="0"/>
              </a:spcAft>
              <a:buNone/>
            </a:pPr>
            <a:r>
              <a:rPr b="1" lang="en" sz="1300"/>
              <a:t>Ex: ViT-B/16: Base ViT </a:t>
            </a:r>
            <a:r>
              <a:rPr lang="en" sz="1300"/>
              <a:t>with</a:t>
            </a:r>
            <a:r>
              <a:rPr b="1" lang="en" sz="1300"/>
              <a:t> 16x16 </a:t>
            </a:r>
            <a:r>
              <a:rPr lang="en" sz="1300"/>
              <a:t>patch size</a:t>
            </a:r>
            <a:endParaRPr sz="1300"/>
          </a:p>
        </p:txBody>
      </p:sp>
      <p:sp>
        <p:nvSpPr>
          <p:cNvPr id="418" name="Google Shape;418;p45"/>
          <p:cNvSpPr txBox="1"/>
          <p:nvPr/>
        </p:nvSpPr>
        <p:spPr>
          <a:xfrm>
            <a:off x="5283350" y="818875"/>
            <a:ext cx="39369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Results</a:t>
            </a:r>
            <a:endParaRPr b="1" sz="1600"/>
          </a:p>
          <a:p>
            <a:pPr indent="0" lvl="0" marL="0" rtl="0" algn="l">
              <a:spcBef>
                <a:spcPts val="0"/>
              </a:spcBef>
              <a:spcAft>
                <a:spcPts val="0"/>
              </a:spcAft>
              <a:buNone/>
            </a:pPr>
            <a:r>
              <a:t/>
            </a:r>
            <a:endParaRPr b="1" sz="1500"/>
          </a:p>
          <a:p>
            <a:pPr indent="-323850" lvl="0" marL="457200" rtl="0" algn="l">
              <a:spcBef>
                <a:spcPts val="0"/>
              </a:spcBef>
              <a:spcAft>
                <a:spcPts val="0"/>
              </a:spcAft>
              <a:buSzPts val="1500"/>
              <a:buChar char="●"/>
            </a:pPr>
            <a:r>
              <a:rPr lang="en" sz="1500"/>
              <a:t>On small pre-training dataset(ImageNet-1k, 1.3M images), ResNet performs better than ViT due to CNN spatial inductive biases that compensate for small dataset.</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On medium pre-training dataset(Imagenet-21k, 14M images), ViTs and ResNet performance are almost similar although ViTs perform slightly better.</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On large pre-training dataset(JFT, 303M images), large ViT outperforms ResNet and show no </a:t>
            </a:r>
            <a:r>
              <a:rPr lang="en" sz="1500"/>
              <a:t>sign</a:t>
            </a:r>
            <a:r>
              <a:rPr lang="en" sz="1500"/>
              <a:t> of plateau.</a:t>
            </a:r>
            <a:endParaRPr sz="1500"/>
          </a:p>
        </p:txBody>
      </p:sp>
      <p:sp>
        <p:nvSpPr>
          <p:cNvPr id="419" name="Google Shape;419;p45"/>
          <p:cNvSpPr/>
          <p:nvPr/>
        </p:nvSpPr>
        <p:spPr>
          <a:xfrm>
            <a:off x="4572000" y="936650"/>
            <a:ext cx="412800" cy="3492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txBox="1"/>
          <p:nvPr>
            <p:ph type="ctrTitle"/>
          </p:nvPr>
        </p:nvSpPr>
        <p:spPr>
          <a:xfrm>
            <a:off x="106425" y="-195650"/>
            <a:ext cx="5759700" cy="83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Vision Transformer vs SOTA CNN(ResNet) </a:t>
            </a:r>
            <a:endParaRPr sz="2500"/>
          </a:p>
        </p:txBody>
      </p:sp>
      <p:sp>
        <p:nvSpPr>
          <p:cNvPr id="425" name="Google Shape;425;p46"/>
          <p:cNvSpPr txBox="1"/>
          <p:nvPr/>
        </p:nvSpPr>
        <p:spPr>
          <a:xfrm>
            <a:off x="737600" y="4010088"/>
            <a:ext cx="3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Pre-training compute(in ExaFLOPs)</a:t>
            </a:r>
            <a:endParaRPr sz="1600"/>
          </a:p>
        </p:txBody>
      </p:sp>
      <p:sp>
        <p:nvSpPr>
          <p:cNvPr id="426" name="Google Shape;426;p46"/>
          <p:cNvSpPr txBox="1"/>
          <p:nvPr/>
        </p:nvSpPr>
        <p:spPr>
          <a:xfrm>
            <a:off x="314950" y="4441200"/>
            <a:ext cx="4335900" cy="585000"/>
          </a:xfrm>
          <a:prstGeom prst="rect">
            <a:avLst/>
          </a:prstGeom>
          <a:noFill/>
          <a:ln cap="flat" cmpd="sng" w="19050">
            <a:solidFill>
              <a:srgbClr val="741B4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1"/>
                </a:solidFill>
              </a:rPr>
              <a:t>Exa: 10</a:t>
            </a:r>
            <a:r>
              <a:rPr baseline="30000" lang="en" sz="1300">
                <a:solidFill>
                  <a:schemeClr val="dk1"/>
                </a:solidFill>
              </a:rPr>
              <a:t>18</a:t>
            </a:r>
            <a:r>
              <a:rPr lang="en" sz="1300">
                <a:solidFill>
                  <a:schemeClr val="dk1"/>
                </a:solidFill>
              </a:rPr>
              <a:t>, 1 FLOP = 1 multiply-add(wx+b) per second</a:t>
            </a:r>
            <a:endParaRPr sz="1300">
              <a:solidFill>
                <a:schemeClr val="dk1"/>
              </a:solidFill>
            </a:endParaRPr>
          </a:p>
          <a:p>
            <a:pPr indent="0" lvl="0" marL="0" rtl="0" algn="l">
              <a:spcBef>
                <a:spcPts val="0"/>
              </a:spcBef>
              <a:spcAft>
                <a:spcPts val="0"/>
              </a:spcAft>
              <a:buNone/>
            </a:pPr>
            <a:r>
              <a:rPr lang="en" sz="1300">
                <a:solidFill>
                  <a:schemeClr val="dk1"/>
                </a:solidFill>
              </a:rPr>
              <a:t>FLOPs: floating point operations per second</a:t>
            </a:r>
            <a:endParaRPr sz="1300"/>
          </a:p>
        </p:txBody>
      </p:sp>
      <p:pic>
        <p:nvPicPr>
          <p:cNvPr id="427" name="Google Shape;427;p46"/>
          <p:cNvPicPr preferRelativeResize="0"/>
          <p:nvPr/>
        </p:nvPicPr>
        <p:blipFill>
          <a:blip r:embed="rId3">
            <a:alphaModFix/>
          </a:blip>
          <a:stretch>
            <a:fillRect/>
          </a:stretch>
        </p:blipFill>
        <p:spPr>
          <a:xfrm>
            <a:off x="183300" y="771175"/>
            <a:ext cx="4388702" cy="333340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txBox="1"/>
          <p:nvPr>
            <p:ph type="ctrTitle"/>
          </p:nvPr>
        </p:nvSpPr>
        <p:spPr>
          <a:xfrm>
            <a:off x="106425" y="-195650"/>
            <a:ext cx="5759700" cy="83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Vision Transformer vs SOTA CNN(ResNet) </a:t>
            </a:r>
            <a:endParaRPr sz="2500"/>
          </a:p>
        </p:txBody>
      </p:sp>
      <p:sp>
        <p:nvSpPr>
          <p:cNvPr id="433" name="Google Shape;433;p47"/>
          <p:cNvSpPr txBox="1"/>
          <p:nvPr/>
        </p:nvSpPr>
        <p:spPr>
          <a:xfrm>
            <a:off x="5283350" y="818875"/>
            <a:ext cx="39369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Pre-training compute</a:t>
            </a:r>
            <a:endParaRPr b="1" sz="1600"/>
          </a:p>
          <a:p>
            <a:pPr indent="0" lvl="0" marL="0" rtl="0" algn="l">
              <a:spcBef>
                <a:spcPts val="0"/>
              </a:spcBef>
              <a:spcAft>
                <a:spcPts val="0"/>
              </a:spcAft>
              <a:buNone/>
            </a:pPr>
            <a:r>
              <a:t/>
            </a:r>
            <a:endParaRPr b="1" sz="1500"/>
          </a:p>
          <a:p>
            <a:pPr indent="-323850" lvl="0" marL="457200" rtl="0" algn="l">
              <a:spcBef>
                <a:spcPts val="0"/>
              </a:spcBef>
              <a:spcAft>
                <a:spcPts val="0"/>
              </a:spcAft>
              <a:buSzPts val="1500"/>
              <a:buChar char="●"/>
            </a:pPr>
            <a:r>
              <a:rPr lang="en" sz="1500"/>
              <a:t>ViT clearly outperforms ResNet on performance/compute trade-off.</a:t>
            </a:r>
            <a:endParaRPr sz="1500"/>
          </a:p>
        </p:txBody>
      </p:sp>
      <p:sp>
        <p:nvSpPr>
          <p:cNvPr id="434" name="Google Shape;434;p47"/>
          <p:cNvSpPr txBox="1"/>
          <p:nvPr/>
        </p:nvSpPr>
        <p:spPr>
          <a:xfrm>
            <a:off x="737600" y="4010088"/>
            <a:ext cx="3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Pre-training compute(in ExaFLOPs)</a:t>
            </a:r>
            <a:endParaRPr sz="1600"/>
          </a:p>
        </p:txBody>
      </p:sp>
      <p:sp>
        <p:nvSpPr>
          <p:cNvPr id="435" name="Google Shape;435;p47"/>
          <p:cNvSpPr txBox="1"/>
          <p:nvPr/>
        </p:nvSpPr>
        <p:spPr>
          <a:xfrm>
            <a:off x="314950" y="4441200"/>
            <a:ext cx="4335900" cy="585000"/>
          </a:xfrm>
          <a:prstGeom prst="rect">
            <a:avLst/>
          </a:prstGeom>
          <a:noFill/>
          <a:ln cap="flat" cmpd="sng" w="19050">
            <a:solidFill>
              <a:srgbClr val="741B4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1"/>
                </a:solidFill>
              </a:rPr>
              <a:t>Exa: 10</a:t>
            </a:r>
            <a:r>
              <a:rPr baseline="30000" lang="en" sz="1300">
                <a:solidFill>
                  <a:schemeClr val="dk1"/>
                </a:solidFill>
              </a:rPr>
              <a:t>18</a:t>
            </a:r>
            <a:r>
              <a:rPr lang="en" sz="1300">
                <a:solidFill>
                  <a:schemeClr val="dk1"/>
                </a:solidFill>
              </a:rPr>
              <a:t>, 1 FLOP = 1 multiply-add(wx+b) per second</a:t>
            </a:r>
            <a:endParaRPr sz="1300">
              <a:solidFill>
                <a:schemeClr val="dk1"/>
              </a:solidFill>
            </a:endParaRPr>
          </a:p>
          <a:p>
            <a:pPr indent="0" lvl="0" marL="0" rtl="0" algn="l">
              <a:spcBef>
                <a:spcPts val="0"/>
              </a:spcBef>
              <a:spcAft>
                <a:spcPts val="0"/>
              </a:spcAft>
              <a:buNone/>
            </a:pPr>
            <a:r>
              <a:rPr lang="en" sz="1300">
                <a:solidFill>
                  <a:schemeClr val="dk1"/>
                </a:solidFill>
              </a:rPr>
              <a:t>FLOPs: floating point operations per second</a:t>
            </a:r>
            <a:endParaRPr sz="1300"/>
          </a:p>
        </p:txBody>
      </p:sp>
      <p:pic>
        <p:nvPicPr>
          <p:cNvPr id="436" name="Google Shape;436;p47"/>
          <p:cNvPicPr preferRelativeResize="0"/>
          <p:nvPr/>
        </p:nvPicPr>
        <p:blipFill>
          <a:blip r:embed="rId3">
            <a:alphaModFix/>
          </a:blip>
          <a:stretch>
            <a:fillRect/>
          </a:stretch>
        </p:blipFill>
        <p:spPr>
          <a:xfrm>
            <a:off x="183300" y="771175"/>
            <a:ext cx="4388702" cy="3333406"/>
          </a:xfrm>
          <a:prstGeom prst="rect">
            <a:avLst/>
          </a:prstGeom>
          <a:noFill/>
          <a:ln>
            <a:noFill/>
          </a:ln>
        </p:spPr>
      </p:pic>
      <p:cxnSp>
        <p:nvCxnSpPr>
          <p:cNvPr id="437" name="Google Shape;437;p47"/>
          <p:cNvCxnSpPr/>
          <p:nvPr/>
        </p:nvCxnSpPr>
        <p:spPr>
          <a:xfrm flipH="1" rot="10800000">
            <a:off x="923850" y="1889600"/>
            <a:ext cx="986700" cy="546000"/>
          </a:xfrm>
          <a:prstGeom prst="straightConnector1">
            <a:avLst/>
          </a:prstGeom>
          <a:noFill/>
          <a:ln cap="flat" cmpd="sng" w="28575">
            <a:solidFill>
              <a:srgbClr val="4A86E8"/>
            </a:solidFill>
            <a:prstDash val="solid"/>
            <a:round/>
            <a:headEnd len="med" w="med" type="none"/>
            <a:tailEnd len="med" w="med" type="none"/>
          </a:ln>
        </p:spPr>
      </p:cxnSp>
      <p:cxnSp>
        <p:nvCxnSpPr>
          <p:cNvPr id="438" name="Google Shape;438;p47"/>
          <p:cNvCxnSpPr/>
          <p:nvPr/>
        </p:nvCxnSpPr>
        <p:spPr>
          <a:xfrm flipH="1" rot="10800000">
            <a:off x="1910550" y="1637600"/>
            <a:ext cx="1060500" cy="252000"/>
          </a:xfrm>
          <a:prstGeom prst="straightConnector1">
            <a:avLst/>
          </a:prstGeom>
          <a:noFill/>
          <a:ln cap="flat" cmpd="sng" w="28575">
            <a:solidFill>
              <a:srgbClr val="4A86E8"/>
            </a:solidFill>
            <a:prstDash val="solid"/>
            <a:round/>
            <a:headEnd len="med" w="med" type="none"/>
            <a:tailEnd len="med" w="med" type="none"/>
          </a:ln>
        </p:spPr>
      </p:cxnSp>
      <p:cxnSp>
        <p:nvCxnSpPr>
          <p:cNvPr id="439" name="Google Shape;439;p47"/>
          <p:cNvCxnSpPr/>
          <p:nvPr/>
        </p:nvCxnSpPr>
        <p:spPr>
          <a:xfrm flipH="1" rot="10800000">
            <a:off x="3013000" y="1543525"/>
            <a:ext cx="535500" cy="73200"/>
          </a:xfrm>
          <a:prstGeom prst="straightConnector1">
            <a:avLst/>
          </a:prstGeom>
          <a:noFill/>
          <a:ln cap="flat" cmpd="sng" w="28575">
            <a:solidFill>
              <a:srgbClr val="4A86E8"/>
            </a:solidFill>
            <a:prstDash val="solid"/>
            <a:round/>
            <a:headEnd len="med" w="med" type="none"/>
            <a:tailEnd len="med" w="med" type="none"/>
          </a:ln>
        </p:spPr>
      </p:cxnSp>
      <p:cxnSp>
        <p:nvCxnSpPr>
          <p:cNvPr id="440" name="Google Shape;440;p47"/>
          <p:cNvCxnSpPr/>
          <p:nvPr/>
        </p:nvCxnSpPr>
        <p:spPr>
          <a:xfrm flipH="1" rot="10800000">
            <a:off x="3548550" y="1417400"/>
            <a:ext cx="808200" cy="126000"/>
          </a:xfrm>
          <a:prstGeom prst="straightConnector1">
            <a:avLst/>
          </a:prstGeom>
          <a:noFill/>
          <a:ln cap="flat" cmpd="sng" w="28575">
            <a:solidFill>
              <a:srgbClr val="4A86E8"/>
            </a:solidFill>
            <a:prstDash val="solid"/>
            <a:round/>
            <a:headEnd len="med" w="med" type="none"/>
            <a:tailEnd len="med" w="med" type="none"/>
          </a:ln>
        </p:spPr>
      </p:cxnSp>
      <p:cxnSp>
        <p:nvCxnSpPr>
          <p:cNvPr id="441" name="Google Shape;441;p47"/>
          <p:cNvCxnSpPr/>
          <p:nvPr/>
        </p:nvCxnSpPr>
        <p:spPr>
          <a:xfrm flipH="1" rot="10800000">
            <a:off x="839850" y="2435600"/>
            <a:ext cx="777000" cy="976200"/>
          </a:xfrm>
          <a:prstGeom prst="straightConnector1">
            <a:avLst/>
          </a:prstGeom>
          <a:noFill/>
          <a:ln cap="flat" cmpd="sng" w="28575">
            <a:solidFill>
              <a:srgbClr val="666666"/>
            </a:solidFill>
            <a:prstDash val="solid"/>
            <a:round/>
            <a:headEnd len="med" w="med" type="none"/>
            <a:tailEnd len="med" w="med" type="none"/>
          </a:ln>
        </p:spPr>
      </p:cxnSp>
      <p:cxnSp>
        <p:nvCxnSpPr>
          <p:cNvPr id="442" name="Google Shape;442;p47"/>
          <p:cNvCxnSpPr/>
          <p:nvPr/>
        </p:nvCxnSpPr>
        <p:spPr>
          <a:xfrm>
            <a:off x="1606225" y="2435600"/>
            <a:ext cx="315000" cy="168000"/>
          </a:xfrm>
          <a:prstGeom prst="straightConnector1">
            <a:avLst/>
          </a:prstGeom>
          <a:noFill/>
          <a:ln cap="flat" cmpd="sng" w="28575">
            <a:solidFill>
              <a:srgbClr val="666666"/>
            </a:solidFill>
            <a:prstDash val="solid"/>
            <a:round/>
            <a:headEnd len="med" w="med" type="none"/>
            <a:tailEnd len="med" w="med" type="none"/>
          </a:ln>
        </p:spPr>
      </p:cxnSp>
      <p:cxnSp>
        <p:nvCxnSpPr>
          <p:cNvPr id="443" name="Google Shape;443;p47"/>
          <p:cNvCxnSpPr/>
          <p:nvPr/>
        </p:nvCxnSpPr>
        <p:spPr>
          <a:xfrm flipH="1" rot="10800000">
            <a:off x="1910550" y="2005063"/>
            <a:ext cx="798000" cy="614400"/>
          </a:xfrm>
          <a:prstGeom prst="straightConnector1">
            <a:avLst/>
          </a:prstGeom>
          <a:noFill/>
          <a:ln cap="flat" cmpd="sng" w="28575">
            <a:solidFill>
              <a:srgbClr val="666666"/>
            </a:solidFill>
            <a:prstDash val="solid"/>
            <a:round/>
            <a:headEnd len="med" w="med" type="none"/>
            <a:tailEnd len="med" w="med" type="none"/>
          </a:ln>
        </p:spPr>
      </p:cxnSp>
      <p:cxnSp>
        <p:nvCxnSpPr>
          <p:cNvPr id="444" name="Google Shape;444;p47"/>
          <p:cNvCxnSpPr/>
          <p:nvPr/>
        </p:nvCxnSpPr>
        <p:spPr>
          <a:xfrm flipH="1" rot="10800000">
            <a:off x="2708550" y="1868588"/>
            <a:ext cx="651000" cy="147000"/>
          </a:xfrm>
          <a:prstGeom prst="straightConnector1">
            <a:avLst/>
          </a:prstGeom>
          <a:noFill/>
          <a:ln cap="flat" cmpd="sng" w="28575">
            <a:solidFill>
              <a:srgbClr val="666666"/>
            </a:solidFill>
            <a:prstDash val="solid"/>
            <a:round/>
            <a:headEnd len="med" w="med" type="none"/>
            <a:tailEnd len="med" w="med" type="none"/>
          </a:ln>
        </p:spPr>
      </p:cxnSp>
      <p:cxnSp>
        <p:nvCxnSpPr>
          <p:cNvPr id="445" name="Google Shape;445;p47"/>
          <p:cNvCxnSpPr/>
          <p:nvPr/>
        </p:nvCxnSpPr>
        <p:spPr>
          <a:xfrm flipH="1" rot="10800000">
            <a:off x="3286050" y="1616588"/>
            <a:ext cx="892200" cy="273000"/>
          </a:xfrm>
          <a:prstGeom prst="straightConnector1">
            <a:avLst/>
          </a:prstGeom>
          <a:noFill/>
          <a:ln cap="flat" cmpd="sng" w="28575">
            <a:solidFill>
              <a:srgbClr val="666666"/>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8"/>
          <p:cNvSpPr txBox="1"/>
          <p:nvPr>
            <p:ph type="ctrTitle"/>
          </p:nvPr>
        </p:nvSpPr>
        <p:spPr>
          <a:xfrm>
            <a:off x="106425" y="-195650"/>
            <a:ext cx="5759700" cy="83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Vision Transformer vs SOTA CNN(ResNet) </a:t>
            </a:r>
            <a:endParaRPr sz="2500"/>
          </a:p>
        </p:txBody>
      </p:sp>
      <p:sp>
        <p:nvSpPr>
          <p:cNvPr id="451" name="Google Shape;451;p48"/>
          <p:cNvSpPr txBox="1"/>
          <p:nvPr/>
        </p:nvSpPr>
        <p:spPr>
          <a:xfrm>
            <a:off x="5283350" y="818875"/>
            <a:ext cx="39369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Pre-training compute</a:t>
            </a:r>
            <a:endParaRPr b="1" sz="1600"/>
          </a:p>
          <a:p>
            <a:pPr indent="0" lvl="0" marL="0" rtl="0" algn="l">
              <a:spcBef>
                <a:spcPts val="0"/>
              </a:spcBef>
              <a:spcAft>
                <a:spcPts val="0"/>
              </a:spcAft>
              <a:buNone/>
            </a:pPr>
            <a:r>
              <a:t/>
            </a:r>
            <a:endParaRPr b="1" sz="1500"/>
          </a:p>
          <a:p>
            <a:pPr indent="-323850" lvl="0" marL="457200" rtl="0" algn="l">
              <a:spcBef>
                <a:spcPts val="0"/>
              </a:spcBef>
              <a:spcAft>
                <a:spcPts val="0"/>
              </a:spcAft>
              <a:buSzPts val="1500"/>
              <a:buChar char="●"/>
            </a:pPr>
            <a:r>
              <a:rPr lang="en" sz="1500"/>
              <a:t>ViT clearly outperforms ResNet on performance/compute trade-off.</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ViT uses approximately 2-4x less compute to achieve the same transfer accuracy(average of all downstream datasets).</a:t>
            </a:r>
            <a:endParaRPr sz="1500"/>
          </a:p>
        </p:txBody>
      </p:sp>
      <p:sp>
        <p:nvSpPr>
          <p:cNvPr id="452" name="Google Shape;452;p48"/>
          <p:cNvSpPr txBox="1"/>
          <p:nvPr/>
        </p:nvSpPr>
        <p:spPr>
          <a:xfrm>
            <a:off x="737600" y="4010088"/>
            <a:ext cx="3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Pre-training compute(in ExaFLOPs)</a:t>
            </a:r>
            <a:endParaRPr sz="1600"/>
          </a:p>
        </p:txBody>
      </p:sp>
      <p:sp>
        <p:nvSpPr>
          <p:cNvPr id="453" name="Google Shape;453;p48"/>
          <p:cNvSpPr txBox="1"/>
          <p:nvPr/>
        </p:nvSpPr>
        <p:spPr>
          <a:xfrm>
            <a:off x="314950" y="4441200"/>
            <a:ext cx="4335900" cy="585000"/>
          </a:xfrm>
          <a:prstGeom prst="rect">
            <a:avLst/>
          </a:prstGeom>
          <a:noFill/>
          <a:ln cap="flat" cmpd="sng" w="19050">
            <a:solidFill>
              <a:srgbClr val="741B4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1"/>
                </a:solidFill>
              </a:rPr>
              <a:t>Exa: 10</a:t>
            </a:r>
            <a:r>
              <a:rPr baseline="30000" lang="en" sz="1300">
                <a:solidFill>
                  <a:schemeClr val="dk1"/>
                </a:solidFill>
              </a:rPr>
              <a:t>18</a:t>
            </a:r>
            <a:r>
              <a:rPr lang="en" sz="1300">
                <a:solidFill>
                  <a:schemeClr val="dk1"/>
                </a:solidFill>
              </a:rPr>
              <a:t>, 1 FLOP = 1 multiply-add(wx+b) per second</a:t>
            </a:r>
            <a:endParaRPr sz="1300">
              <a:solidFill>
                <a:schemeClr val="dk1"/>
              </a:solidFill>
            </a:endParaRPr>
          </a:p>
          <a:p>
            <a:pPr indent="0" lvl="0" marL="0" rtl="0" algn="l">
              <a:spcBef>
                <a:spcPts val="0"/>
              </a:spcBef>
              <a:spcAft>
                <a:spcPts val="0"/>
              </a:spcAft>
              <a:buNone/>
            </a:pPr>
            <a:r>
              <a:rPr lang="en" sz="1300">
                <a:solidFill>
                  <a:schemeClr val="dk1"/>
                </a:solidFill>
              </a:rPr>
              <a:t>FLOPs: floating point operations per second</a:t>
            </a:r>
            <a:endParaRPr sz="1300"/>
          </a:p>
        </p:txBody>
      </p:sp>
      <p:pic>
        <p:nvPicPr>
          <p:cNvPr id="454" name="Google Shape;454;p48"/>
          <p:cNvPicPr preferRelativeResize="0"/>
          <p:nvPr/>
        </p:nvPicPr>
        <p:blipFill>
          <a:blip r:embed="rId3">
            <a:alphaModFix/>
          </a:blip>
          <a:stretch>
            <a:fillRect/>
          </a:stretch>
        </p:blipFill>
        <p:spPr>
          <a:xfrm>
            <a:off x="183300" y="771175"/>
            <a:ext cx="4388702" cy="3333406"/>
          </a:xfrm>
          <a:prstGeom prst="rect">
            <a:avLst/>
          </a:prstGeom>
          <a:noFill/>
          <a:ln>
            <a:noFill/>
          </a:ln>
        </p:spPr>
      </p:pic>
      <p:cxnSp>
        <p:nvCxnSpPr>
          <p:cNvPr id="455" name="Google Shape;455;p48"/>
          <p:cNvCxnSpPr/>
          <p:nvPr/>
        </p:nvCxnSpPr>
        <p:spPr>
          <a:xfrm flipH="1" rot="10800000">
            <a:off x="923850" y="1889600"/>
            <a:ext cx="986700" cy="546000"/>
          </a:xfrm>
          <a:prstGeom prst="straightConnector1">
            <a:avLst/>
          </a:prstGeom>
          <a:noFill/>
          <a:ln cap="flat" cmpd="sng" w="28575">
            <a:solidFill>
              <a:srgbClr val="4A86E8"/>
            </a:solidFill>
            <a:prstDash val="solid"/>
            <a:round/>
            <a:headEnd len="med" w="med" type="none"/>
            <a:tailEnd len="med" w="med" type="none"/>
          </a:ln>
        </p:spPr>
      </p:cxnSp>
      <p:cxnSp>
        <p:nvCxnSpPr>
          <p:cNvPr id="456" name="Google Shape;456;p48"/>
          <p:cNvCxnSpPr/>
          <p:nvPr/>
        </p:nvCxnSpPr>
        <p:spPr>
          <a:xfrm flipH="1" rot="10800000">
            <a:off x="1910550" y="1637600"/>
            <a:ext cx="1060500" cy="252000"/>
          </a:xfrm>
          <a:prstGeom prst="straightConnector1">
            <a:avLst/>
          </a:prstGeom>
          <a:noFill/>
          <a:ln cap="flat" cmpd="sng" w="28575">
            <a:solidFill>
              <a:srgbClr val="4A86E8"/>
            </a:solidFill>
            <a:prstDash val="solid"/>
            <a:round/>
            <a:headEnd len="med" w="med" type="none"/>
            <a:tailEnd len="med" w="med" type="none"/>
          </a:ln>
        </p:spPr>
      </p:cxnSp>
      <p:cxnSp>
        <p:nvCxnSpPr>
          <p:cNvPr id="457" name="Google Shape;457;p48"/>
          <p:cNvCxnSpPr/>
          <p:nvPr/>
        </p:nvCxnSpPr>
        <p:spPr>
          <a:xfrm flipH="1" rot="10800000">
            <a:off x="3013000" y="1543525"/>
            <a:ext cx="535500" cy="73200"/>
          </a:xfrm>
          <a:prstGeom prst="straightConnector1">
            <a:avLst/>
          </a:prstGeom>
          <a:noFill/>
          <a:ln cap="flat" cmpd="sng" w="28575">
            <a:solidFill>
              <a:srgbClr val="4A86E8"/>
            </a:solidFill>
            <a:prstDash val="solid"/>
            <a:round/>
            <a:headEnd len="med" w="med" type="none"/>
            <a:tailEnd len="med" w="med" type="none"/>
          </a:ln>
        </p:spPr>
      </p:cxnSp>
      <p:cxnSp>
        <p:nvCxnSpPr>
          <p:cNvPr id="458" name="Google Shape;458;p48"/>
          <p:cNvCxnSpPr/>
          <p:nvPr/>
        </p:nvCxnSpPr>
        <p:spPr>
          <a:xfrm flipH="1" rot="10800000">
            <a:off x="3548550" y="1417400"/>
            <a:ext cx="808200" cy="126000"/>
          </a:xfrm>
          <a:prstGeom prst="straightConnector1">
            <a:avLst/>
          </a:prstGeom>
          <a:noFill/>
          <a:ln cap="flat" cmpd="sng" w="28575">
            <a:solidFill>
              <a:srgbClr val="4A86E8"/>
            </a:solidFill>
            <a:prstDash val="solid"/>
            <a:round/>
            <a:headEnd len="med" w="med" type="none"/>
            <a:tailEnd len="med" w="med" type="none"/>
          </a:ln>
        </p:spPr>
      </p:cxnSp>
      <p:cxnSp>
        <p:nvCxnSpPr>
          <p:cNvPr id="459" name="Google Shape;459;p48"/>
          <p:cNvCxnSpPr/>
          <p:nvPr/>
        </p:nvCxnSpPr>
        <p:spPr>
          <a:xfrm flipH="1" rot="10800000">
            <a:off x="839850" y="2435600"/>
            <a:ext cx="777000" cy="976200"/>
          </a:xfrm>
          <a:prstGeom prst="straightConnector1">
            <a:avLst/>
          </a:prstGeom>
          <a:noFill/>
          <a:ln cap="flat" cmpd="sng" w="28575">
            <a:solidFill>
              <a:srgbClr val="666666"/>
            </a:solidFill>
            <a:prstDash val="solid"/>
            <a:round/>
            <a:headEnd len="med" w="med" type="none"/>
            <a:tailEnd len="med" w="med" type="none"/>
          </a:ln>
        </p:spPr>
      </p:cxnSp>
      <p:cxnSp>
        <p:nvCxnSpPr>
          <p:cNvPr id="460" name="Google Shape;460;p48"/>
          <p:cNvCxnSpPr/>
          <p:nvPr/>
        </p:nvCxnSpPr>
        <p:spPr>
          <a:xfrm>
            <a:off x="1606225" y="2435600"/>
            <a:ext cx="315000" cy="168000"/>
          </a:xfrm>
          <a:prstGeom prst="straightConnector1">
            <a:avLst/>
          </a:prstGeom>
          <a:noFill/>
          <a:ln cap="flat" cmpd="sng" w="28575">
            <a:solidFill>
              <a:srgbClr val="666666"/>
            </a:solidFill>
            <a:prstDash val="solid"/>
            <a:round/>
            <a:headEnd len="med" w="med" type="none"/>
            <a:tailEnd len="med" w="med" type="none"/>
          </a:ln>
        </p:spPr>
      </p:cxnSp>
      <p:cxnSp>
        <p:nvCxnSpPr>
          <p:cNvPr id="461" name="Google Shape;461;p48"/>
          <p:cNvCxnSpPr/>
          <p:nvPr/>
        </p:nvCxnSpPr>
        <p:spPr>
          <a:xfrm flipH="1" rot="10800000">
            <a:off x="1910550" y="2005063"/>
            <a:ext cx="798000" cy="614400"/>
          </a:xfrm>
          <a:prstGeom prst="straightConnector1">
            <a:avLst/>
          </a:prstGeom>
          <a:noFill/>
          <a:ln cap="flat" cmpd="sng" w="28575">
            <a:solidFill>
              <a:srgbClr val="666666"/>
            </a:solidFill>
            <a:prstDash val="solid"/>
            <a:round/>
            <a:headEnd len="med" w="med" type="none"/>
            <a:tailEnd len="med" w="med" type="none"/>
          </a:ln>
        </p:spPr>
      </p:cxnSp>
      <p:cxnSp>
        <p:nvCxnSpPr>
          <p:cNvPr id="462" name="Google Shape;462;p48"/>
          <p:cNvCxnSpPr/>
          <p:nvPr/>
        </p:nvCxnSpPr>
        <p:spPr>
          <a:xfrm flipH="1" rot="10800000">
            <a:off x="2708550" y="1868588"/>
            <a:ext cx="651000" cy="147000"/>
          </a:xfrm>
          <a:prstGeom prst="straightConnector1">
            <a:avLst/>
          </a:prstGeom>
          <a:noFill/>
          <a:ln cap="flat" cmpd="sng" w="28575">
            <a:solidFill>
              <a:srgbClr val="666666"/>
            </a:solidFill>
            <a:prstDash val="solid"/>
            <a:round/>
            <a:headEnd len="med" w="med" type="none"/>
            <a:tailEnd len="med" w="med" type="none"/>
          </a:ln>
        </p:spPr>
      </p:cxnSp>
      <p:cxnSp>
        <p:nvCxnSpPr>
          <p:cNvPr id="463" name="Google Shape;463;p48"/>
          <p:cNvCxnSpPr/>
          <p:nvPr/>
        </p:nvCxnSpPr>
        <p:spPr>
          <a:xfrm flipH="1" rot="10800000">
            <a:off x="3286050" y="1616588"/>
            <a:ext cx="892200" cy="273000"/>
          </a:xfrm>
          <a:prstGeom prst="straightConnector1">
            <a:avLst/>
          </a:prstGeom>
          <a:noFill/>
          <a:ln cap="flat" cmpd="sng" w="28575">
            <a:solidFill>
              <a:srgbClr val="666666"/>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9"/>
          <p:cNvSpPr txBox="1"/>
          <p:nvPr>
            <p:ph type="ctrTitle"/>
          </p:nvPr>
        </p:nvSpPr>
        <p:spPr>
          <a:xfrm>
            <a:off x="106425" y="-195650"/>
            <a:ext cx="5759700" cy="83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Vision Transformer vs SOTA CNN(ResNet) </a:t>
            </a:r>
            <a:endParaRPr sz="2500"/>
          </a:p>
        </p:txBody>
      </p:sp>
      <p:sp>
        <p:nvSpPr>
          <p:cNvPr id="469" name="Google Shape;469;p49"/>
          <p:cNvSpPr txBox="1"/>
          <p:nvPr/>
        </p:nvSpPr>
        <p:spPr>
          <a:xfrm>
            <a:off x="5283350" y="818875"/>
            <a:ext cx="3936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Pre-training compute</a:t>
            </a:r>
            <a:endParaRPr b="1" sz="1600"/>
          </a:p>
          <a:p>
            <a:pPr indent="0" lvl="0" marL="0" rtl="0" algn="l">
              <a:spcBef>
                <a:spcPts val="0"/>
              </a:spcBef>
              <a:spcAft>
                <a:spcPts val="0"/>
              </a:spcAft>
              <a:buNone/>
            </a:pPr>
            <a:r>
              <a:t/>
            </a:r>
            <a:endParaRPr b="1" sz="1500"/>
          </a:p>
          <a:p>
            <a:pPr indent="-323850" lvl="0" marL="457200" rtl="0" algn="l">
              <a:spcBef>
                <a:spcPts val="0"/>
              </a:spcBef>
              <a:spcAft>
                <a:spcPts val="0"/>
              </a:spcAft>
              <a:buSzPts val="1500"/>
              <a:buChar char="●"/>
            </a:pPr>
            <a:r>
              <a:rPr lang="en" sz="1500"/>
              <a:t>ViT clearly outperforms ResNet on performance/compute trade-off.</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ViT uses approximately 2-4x less compute to achieve the same transfer accuracy(average of all downstream datasets).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Hybrid(CNN+ViT) slightly outperforms ViT on relatively small compute, but vanishes on large compute budget.</a:t>
            </a:r>
            <a:endParaRPr sz="1500"/>
          </a:p>
        </p:txBody>
      </p:sp>
      <p:sp>
        <p:nvSpPr>
          <p:cNvPr id="470" name="Google Shape;470;p49"/>
          <p:cNvSpPr txBox="1"/>
          <p:nvPr/>
        </p:nvSpPr>
        <p:spPr>
          <a:xfrm>
            <a:off x="737600" y="4010088"/>
            <a:ext cx="3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Pre-training compute(in ExaFLOPs)</a:t>
            </a:r>
            <a:endParaRPr sz="1600"/>
          </a:p>
        </p:txBody>
      </p:sp>
      <p:sp>
        <p:nvSpPr>
          <p:cNvPr id="471" name="Google Shape;471;p49"/>
          <p:cNvSpPr txBox="1"/>
          <p:nvPr/>
        </p:nvSpPr>
        <p:spPr>
          <a:xfrm>
            <a:off x="314950" y="4441200"/>
            <a:ext cx="4335900" cy="585000"/>
          </a:xfrm>
          <a:prstGeom prst="rect">
            <a:avLst/>
          </a:prstGeom>
          <a:noFill/>
          <a:ln cap="flat" cmpd="sng" w="19050">
            <a:solidFill>
              <a:srgbClr val="741B4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1"/>
                </a:solidFill>
              </a:rPr>
              <a:t>Exa: 10</a:t>
            </a:r>
            <a:r>
              <a:rPr baseline="30000" lang="en" sz="1300">
                <a:solidFill>
                  <a:schemeClr val="dk1"/>
                </a:solidFill>
              </a:rPr>
              <a:t>18</a:t>
            </a:r>
            <a:r>
              <a:rPr lang="en" sz="1300">
                <a:solidFill>
                  <a:schemeClr val="dk1"/>
                </a:solidFill>
              </a:rPr>
              <a:t>, 1 FLOP = 1 multiply-add(wx+b) per second</a:t>
            </a:r>
            <a:endParaRPr sz="1300">
              <a:solidFill>
                <a:schemeClr val="dk1"/>
              </a:solidFill>
            </a:endParaRPr>
          </a:p>
          <a:p>
            <a:pPr indent="0" lvl="0" marL="0" rtl="0" algn="l">
              <a:spcBef>
                <a:spcPts val="0"/>
              </a:spcBef>
              <a:spcAft>
                <a:spcPts val="0"/>
              </a:spcAft>
              <a:buNone/>
            </a:pPr>
            <a:r>
              <a:rPr lang="en" sz="1300">
                <a:solidFill>
                  <a:schemeClr val="dk1"/>
                </a:solidFill>
              </a:rPr>
              <a:t>FLOPs: floating point operations per second</a:t>
            </a:r>
            <a:endParaRPr sz="1300"/>
          </a:p>
        </p:txBody>
      </p:sp>
      <p:pic>
        <p:nvPicPr>
          <p:cNvPr id="472" name="Google Shape;472;p49"/>
          <p:cNvPicPr preferRelativeResize="0"/>
          <p:nvPr/>
        </p:nvPicPr>
        <p:blipFill>
          <a:blip r:embed="rId3">
            <a:alphaModFix/>
          </a:blip>
          <a:stretch>
            <a:fillRect/>
          </a:stretch>
        </p:blipFill>
        <p:spPr>
          <a:xfrm>
            <a:off x="183300" y="771175"/>
            <a:ext cx="4388702" cy="3333406"/>
          </a:xfrm>
          <a:prstGeom prst="rect">
            <a:avLst/>
          </a:prstGeom>
          <a:noFill/>
          <a:ln>
            <a:noFill/>
          </a:ln>
        </p:spPr>
      </p:pic>
      <p:cxnSp>
        <p:nvCxnSpPr>
          <p:cNvPr id="473" name="Google Shape;473;p49"/>
          <p:cNvCxnSpPr/>
          <p:nvPr/>
        </p:nvCxnSpPr>
        <p:spPr>
          <a:xfrm flipH="1" rot="10800000">
            <a:off x="923850" y="1889600"/>
            <a:ext cx="986700" cy="546000"/>
          </a:xfrm>
          <a:prstGeom prst="straightConnector1">
            <a:avLst/>
          </a:prstGeom>
          <a:noFill/>
          <a:ln cap="flat" cmpd="sng" w="28575">
            <a:solidFill>
              <a:srgbClr val="4A86E8"/>
            </a:solidFill>
            <a:prstDash val="solid"/>
            <a:round/>
            <a:headEnd len="med" w="med" type="none"/>
            <a:tailEnd len="med" w="med" type="none"/>
          </a:ln>
        </p:spPr>
      </p:cxnSp>
      <p:cxnSp>
        <p:nvCxnSpPr>
          <p:cNvPr id="474" name="Google Shape;474;p49"/>
          <p:cNvCxnSpPr/>
          <p:nvPr/>
        </p:nvCxnSpPr>
        <p:spPr>
          <a:xfrm flipH="1" rot="10800000">
            <a:off x="1910550" y="1637600"/>
            <a:ext cx="1060500" cy="252000"/>
          </a:xfrm>
          <a:prstGeom prst="straightConnector1">
            <a:avLst/>
          </a:prstGeom>
          <a:noFill/>
          <a:ln cap="flat" cmpd="sng" w="28575">
            <a:solidFill>
              <a:srgbClr val="4A86E8"/>
            </a:solidFill>
            <a:prstDash val="solid"/>
            <a:round/>
            <a:headEnd len="med" w="med" type="none"/>
            <a:tailEnd len="med" w="med" type="none"/>
          </a:ln>
        </p:spPr>
      </p:cxnSp>
      <p:cxnSp>
        <p:nvCxnSpPr>
          <p:cNvPr id="475" name="Google Shape;475;p49"/>
          <p:cNvCxnSpPr/>
          <p:nvPr/>
        </p:nvCxnSpPr>
        <p:spPr>
          <a:xfrm flipH="1" rot="10800000">
            <a:off x="3013000" y="1543525"/>
            <a:ext cx="535500" cy="73200"/>
          </a:xfrm>
          <a:prstGeom prst="straightConnector1">
            <a:avLst/>
          </a:prstGeom>
          <a:noFill/>
          <a:ln cap="flat" cmpd="sng" w="28575">
            <a:solidFill>
              <a:srgbClr val="4A86E8"/>
            </a:solidFill>
            <a:prstDash val="solid"/>
            <a:round/>
            <a:headEnd len="med" w="med" type="none"/>
            <a:tailEnd len="med" w="med" type="none"/>
          </a:ln>
        </p:spPr>
      </p:cxnSp>
      <p:cxnSp>
        <p:nvCxnSpPr>
          <p:cNvPr id="476" name="Google Shape;476;p49"/>
          <p:cNvCxnSpPr/>
          <p:nvPr/>
        </p:nvCxnSpPr>
        <p:spPr>
          <a:xfrm flipH="1" rot="10800000">
            <a:off x="3548550" y="1417400"/>
            <a:ext cx="808200" cy="126000"/>
          </a:xfrm>
          <a:prstGeom prst="straightConnector1">
            <a:avLst/>
          </a:prstGeom>
          <a:noFill/>
          <a:ln cap="flat" cmpd="sng" w="28575">
            <a:solidFill>
              <a:srgbClr val="4A86E8"/>
            </a:solidFill>
            <a:prstDash val="solid"/>
            <a:round/>
            <a:headEnd len="med" w="med" type="none"/>
            <a:tailEnd len="med" w="med" type="none"/>
          </a:ln>
        </p:spPr>
      </p:cxnSp>
      <p:cxnSp>
        <p:nvCxnSpPr>
          <p:cNvPr id="477" name="Google Shape;477;p49"/>
          <p:cNvCxnSpPr/>
          <p:nvPr/>
        </p:nvCxnSpPr>
        <p:spPr>
          <a:xfrm flipH="1" rot="10800000">
            <a:off x="1469750" y="1721700"/>
            <a:ext cx="651000" cy="157500"/>
          </a:xfrm>
          <a:prstGeom prst="straightConnector1">
            <a:avLst/>
          </a:prstGeom>
          <a:noFill/>
          <a:ln cap="flat" cmpd="sng" w="28575">
            <a:solidFill>
              <a:srgbClr val="FF9900"/>
            </a:solidFill>
            <a:prstDash val="solid"/>
            <a:round/>
            <a:headEnd len="med" w="med" type="none"/>
            <a:tailEnd len="med" w="med" type="none"/>
          </a:ln>
        </p:spPr>
      </p:cxnSp>
      <p:cxnSp>
        <p:nvCxnSpPr>
          <p:cNvPr id="478" name="Google Shape;478;p49"/>
          <p:cNvCxnSpPr/>
          <p:nvPr/>
        </p:nvCxnSpPr>
        <p:spPr>
          <a:xfrm flipH="1" rot="10800000">
            <a:off x="2110150" y="1616725"/>
            <a:ext cx="966000" cy="105000"/>
          </a:xfrm>
          <a:prstGeom prst="straightConnector1">
            <a:avLst/>
          </a:prstGeom>
          <a:noFill/>
          <a:ln cap="flat" cmpd="sng" w="28575">
            <a:solidFill>
              <a:srgbClr val="FF9900"/>
            </a:solidFill>
            <a:prstDash val="solid"/>
            <a:round/>
            <a:headEnd len="med" w="med" type="none"/>
            <a:tailEnd len="med" w="med" type="none"/>
          </a:ln>
        </p:spPr>
      </p:cxnSp>
      <p:cxnSp>
        <p:nvCxnSpPr>
          <p:cNvPr id="479" name="Google Shape;479;p49"/>
          <p:cNvCxnSpPr/>
          <p:nvPr/>
        </p:nvCxnSpPr>
        <p:spPr>
          <a:xfrm flipH="1" rot="10800000">
            <a:off x="3076150" y="1564375"/>
            <a:ext cx="535200" cy="52500"/>
          </a:xfrm>
          <a:prstGeom prst="straightConnector1">
            <a:avLst/>
          </a:prstGeom>
          <a:noFill/>
          <a:ln cap="flat" cmpd="sng" w="28575">
            <a:solidFill>
              <a:srgbClr val="FF9900"/>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0"/>
          <p:cNvSpPr txBox="1"/>
          <p:nvPr>
            <p:ph type="ctrTitle"/>
          </p:nvPr>
        </p:nvSpPr>
        <p:spPr>
          <a:xfrm>
            <a:off x="106425" y="-195650"/>
            <a:ext cx="5759700" cy="83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500"/>
              <a:t>Vision Transformer vs SOTA CNN(ResNet) </a:t>
            </a:r>
            <a:endParaRPr sz="2500"/>
          </a:p>
        </p:txBody>
      </p:sp>
      <p:sp>
        <p:nvSpPr>
          <p:cNvPr id="485" name="Google Shape;485;p50"/>
          <p:cNvSpPr txBox="1"/>
          <p:nvPr/>
        </p:nvSpPr>
        <p:spPr>
          <a:xfrm>
            <a:off x="5283350" y="818875"/>
            <a:ext cx="39369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Pre-training compute</a:t>
            </a:r>
            <a:endParaRPr b="1" sz="1600"/>
          </a:p>
          <a:p>
            <a:pPr indent="0" lvl="0" marL="0" rtl="0" algn="l">
              <a:spcBef>
                <a:spcPts val="0"/>
              </a:spcBef>
              <a:spcAft>
                <a:spcPts val="0"/>
              </a:spcAft>
              <a:buNone/>
            </a:pPr>
            <a:r>
              <a:t/>
            </a:r>
            <a:endParaRPr b="1" sz="1500"/>
          </a:p>
          <a:p>
            <a:pPr indent="-323850" lvl="0" marL="457200" rtl="0" algn="l">
              <a:spcBef>
                <a:spcPts val="0"/>
              </a:spcBef>
              <a:spcAft>
                <a:spcPts val="0"/>
              </a:spcAft>
              <a:buSzPts val="1500"/>
              <a:buChar char="●"/>
            </a:pPr>
            <a:r>
              <a:rPr lang="en" sz="1500"/>
              <a:t>ViT clearly outperforms ResNet on performance/compute trade-off.</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ViT uses approximately 2-4x less compute to achieve the same transfer accuracy(average of all downstream datasets).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Hybrid(CNN+ViT) slightly outperforms ViT on relatively small compute, but vanishes on large compute budget.</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Char char="●"/>
            </a:pPr>
            <a:r>
              <a:rPr lang="en" sz="1500"/>
              <a:t>ViT shows extreme scaling behavior. Its performance doesn’t seem to saturate for increased compute.</a:t>
            </a:r>
            <a:endParaRPr sz="1500"/>
          </a:p>
        </p:txBody>
      </p:sp>
      <p:sp>
        <p:nvSpPr>
          <p:cNvPr id="486" name="Google Shape;486;p50"/>
          <p:cNvSpPr txBox="1"/>
          <p:nvPr/>
        </p:nvSpPr>
        <p:spPr>
          <a:xfrm>
            <a:off x="737600" y="4010088"/>
            <a:ext cx="367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Pre-training compute(in ExaFLOPs)</a:t>
            </a:r>
            <a:endParaRPr sz="1600"/>
          </a:p>
        </p:txBody>
      </p:sp>
      <p:sp>
        <p:nvSpPr>
          <p:cNvPr id="487" name="Google Shape;487;p50"/>
          <p:cNvSpPr txBox="1"/>
          <p:nvPr/>
        </p:nvSpPr>
        <p:spPr>
          <a:xfrm>
            <a:off x="314950" y="4441200"/>
            <a:ext cx="4335900" cy="585000"/>
          </a:xfrm>
          <a:prstGeom prst="rect">
            <a:avLst/>
          </a:prstGeom>
          <a:noFill/>
          <a:ln cap="flat" cmpd="sng" w="19050">
            <a:solidFill>
              <a:srgbClr val="741B47"/>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1"/>
                </a:solidFill>
              </a:rPr>
              <a:t>Exa: 10</a:t>
            </a:r>
            <a:r>
              <a:rPr baseline="30000" lang="en" sz="1300">
                <a:solidFill>
                  <a:schemeClr val="dk1"/>
                </a:solidFill>
              </a:rPr>
              <a:t>18</a:t>
            </a:r>
            <a:r>
              <a:rPr lang="en" sz="1300">
                <a:solidFill>
                  <a:schemeClr val="dk1"/>
                </a:solidFill>
              </a:rPr>
              <a:t>, 1 FLOP = 1 multiply-add(wx+b) per second</a:t>
            </a:r>
            <a:endParaRPr sz="1300">
              <a:solidFill>
                <a:schemeClr val="dk1"/>
              </a:solidFill>
            </a:endParaRPr>
          </a:p>
          <a:p>
            <a:pPr indent="0" lvl="0" marL="0" rtl="0" algn="l">
              <a:spcBef>
                <a:spcPts val="0"/>
              </a:spcBef>
              <a:spcAft>
                <a:spcPts val="0"/>
              </a:spcAft>
              <a:buNone/>
            </a:pPr>
            <a:r>
              <a:rPr lang="en" sz="1300">
                <a:solidFill>
                  <a:schemeClr val="dk1"/>
                </a:solidFill>
              </a:rPr>
              <a:t>FLOPs: floating point operations per second</a:t>
            </a:r>
            <a:endParaRPr sz="1300"/>
          </a:p>
        </p:txBody>
      </p:sp>
      <p:pic>
        <p:nvPicPr>
          <p:cNvPr id="488" name="Google Shape;488;p50"/>
          <p:cNvPicPr preferRelativeResize="0"/>
          <p:nvPr/>
        </p:nvPicPr>
        <p:blipFill>
          <a:blip r:embed="rId3">
            <a:alphaModFix/>
          </a:blip>
          <a:stretch>
            <a:fillRect/>
          </a:stretch>
        </p:blipFill>
        <p:spPr>
          <a:xfrm>
            <a:off x="183300" y="771175"/>
            <a:ext cx="4388702" cy="3333406"/>
          </a:xfrm>
          <a:prstGeom prst="rect">
            <a:avLst/>
          </a:prstGeom>
          <a:noFill/>
          <a:ln>
            <a:noFill/>
          </a:ln>
        </p:spPr>
      </p:pic>
      <p:cxnSp>
        <p:nvCxnSpPr>
          <p:cNvPr id="489" name="Google Shape;489;p50"/>
          <p:cNvCxnSpPr/>
          <p:nvPr/>
        </p:nvCxnSpPr>
        <p:spPr>
          <a:xfrm flipH="1" rot="10800000">
            <a:off x="923850" y="1889600"/>
            <a:ext cx="986700" cy="546000"/>
          </a:xfrm>
          <a:prstGeom prst="straightConnector1">
            <a:avLst/>
          </a:prstGeom>
          <a:noFill/>
          <a:ln cap="flat" cmpd="sng" w="28575">
            <a:solidFill>
              <a:srgbClr val="4A86E8"/>
            </a:solidFill>
            <a:prstDash val="solid"/>
            <a:round/>
            <a:headEnd len="med" w="med" type="none"/>
            <a:tailEnd len="med" w="med" type="none"/>
          </a:ln>
        </p:spPr>
      </p:cxnSp>
      <p:cxnSp>
        <p:nvCxnSpPr>
          <p:cNvPr id="490" name="Google Shape;490;p50"/>
          <p:cNvCxnSpPr/>
          <p:nvPr/>
        </p:nvCxnSpPr>
        <p:spPr>
          <a:xfrm flipH="1" rot="10800000">
            <a:off x="1910550" y="1637600"/>
            <a:ext cx="1060500" cy="252000"/>
          </a:xfrm>
          <a:prstGeom prst="straightConnector1">
            <a:avLst/>
          </a:prstGeom>
          <a:noFill/>
          <a:ln cap="flat" cmpd="sng" w="28575">
            <a:solidFill>
              <a:srgbClr val="4A86E8"/>
            </a:solidFill>
            <a:prstDash val="solid"/>
            <a:round/>
            <a:headEnd len="med" w="med" type="none"/>
            <a:tailEnd len="med" w="med" type="none"/>
          </a:ln>
        </p:spPr>
      </p:cxnSp>
      <p:cxnSp>
        <p:nvCxnSpPr>
          <p:cNvPr id="491" name="Google Shape;491;p50"/>
          <p:cNvCxnSpPr/>
          <p:nvPr/>
        </p:nvCxnSpPr>
        <p:spPr>
          <a:xfrm flipH="1" rot="10800000">
            <a:off x="3013000" y="1543525"/>
            <a:ext cx="535500" cy="73200"/>
          </a:xfrm>
          <a:prstGeom prst="straightConnector1">
            <a:avLst/>
          </a:prstGeom>
          <a:noFill/>
          <a:ln cap="flat" cmpd="sng" w="28575">
            <a:solidFill>
              <a:srgbClr val="4A86E8"/>
            </a:solidFill>
            <a:prstDash val="solid"/>
            <a:round/>
            <a:headEnd len="med" w="med" type="none"/>
            <a:tailEnd len="med" w="med" type="none"/>
          </a:ln>
        </p:spPr>
      </p:cxnSp>
      <p:cxnSp>
        <p:nvCxnSpPr>
          <p:cNvPr id="492" name="Google Shape;492;p50"/>
          <p:cNvCxnSpPr/>
          <p:nvPr/>
        </p:nvCxnSpPr>
        <p:spPr>
          <a:xfrm flipH="1" rot="10800000">
            <a:off x="3548550" y="1417400"/>
            <a:ext cx="808200" cy="126000"/>
          </a:xfrm>
          <a:prstGeom prst="straightConnector1">
            <a:avLst/>
          </a:prstGeom>
          <a:noFill/>
          <a:ln cap="flat" cmpd="sng" w="28575">
            <a:solidFill>
              <a:srgbClr val="4A86E8"/>
            </a:solidFill>
            <a:prstDash val="solid"/>
            <a:round/>
            <a:headEnd len="med" w="med" type="none"/>
            <a:tailEnd len="med" w="med" type="none"/>
          </a:ln>
        </p:spPr>
      </p:cxnSp>
      <p:cxnSp>
        <p:nvCxnSpPr>
          <p:cNvPr id="493" name="Google Shape;493;p50"/>
          <p:cNvCxnSpPr/>
          <p:nvPr/>
        </p:nvCxnSpPr>
        <p:spPr>
          <a:xfrm flipH="1" rot="10800000">
            <a:off x="4356750" y="1165400"/>
            <a:ext cx="472500" cy="252000"/>
          </a:xfrm>
          <a:prstGeom prst="straightConnector1">
            <a:avLst/>
          </a:prstGeom>
          <a:noFill/>
          <a:ln cap="flat" cmpd="sng" w="38100">
            <a:solidFill>
              <a:srgbClr val="4A86E8"/>
            </a:solidFill>
            <a:prstDash val="dot"/>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1"/>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Inspecting ViT Representation</a:t>
            </a:r>
            <a:endParaRPr sz="2500"/>
          </a:p>
        </p:txBody>
      </p:sp>
      <p:sp>
        <p:nvSpPr>
          <p:cNvPr id="499" name="Google Shape;499;p51"/>
          <p:cNvSpPr txBox="1"/>
          <p:nvPr/>
        </p:nvSpPr>
        <p:spPr>
          <a:xfrm>
            <a:off x="288500" y="700550"/>
            <a:ext cx="885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endParaRPr>
          </a:p>
        </p:txBody>
      </p:sp>
      <p:sp>
        <p:nvSpPr>
          <p:cNvPr id="500" name="Google Shape;500;p51"/>
          <p:cNvSpPr txBox="1"/>
          <p:nvPr/>
        </p:nvSpPr>
        <p:spPr>
          <a:xfrm>
            <a:off x="330500" y="614350"/>
            <a:ext cx="875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Vision Transformer shows remarkable performance when trained on massive datasets. How does it processes images internally?</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3">
            <a:alphaModFix/>
          </a:blip>
          <a:srcRect b="0" l="7602" r="12030" t="4552"/>
          <a:stretch/>
        </p:blipFill>
        <p:spPr>
          <a:xfrm>
            <a:off x="152150" y="518350"/>
            <a:ext cx="5246523" cy="4228625"/>
          </a:xfrm>
          <a:prstGeom prst="rect">
            <a:avLst/>
          </a:prstGeom>
          <a:noFill/>
          <a:ln cap="flat" cmpd="sng" w="19050">
            <a:solidFill>
              <a:srgbClr val="666666"/>
            </a:solidFill>
            <a:prstDash val="solid"/>
            <a:round/>
            <a:headEnd len="sm" w="sm" type="none"/>
            <a:tailEnd len="sm" w="sm" type="none"/>
          </a:ln>
        </p:spPr>
      </p:pic>
      <p:sp>
        <p:nvSpPr>
          <p:cNvPr id="76" name="Google Shape;76;p16"/>
          <p:cNvSpPr/>
          <p:nvPr/>
        </p:nvSpPr>
        <p:spPr>
          <a:xfrm>
            <a:off x="702600" y="3330125"/>
            <a:ext cx="4285800" cy="285900"/>
          </a:xfrm>
          <a:prstGeom prst="rect">
            <a:avLst/>
          </a:prstGeom>
          <a:solidFill>
            <a:srgbClr val="19E45A">
              <a:alpha val="38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4786200" y="3184925"/>
            <a:ext cx="202200" cy="145200"/>
          </a:xfrm>
          <a:prstGeom prst="rect">
            <a:avLst/>
          </a:prstGeom>
          <a:solidFill>
            <a:srgbClr val="19E45A">
              <a:alpha val="38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702600" y="3616025"/>
            <a:ext cx="1361100" cy="145200"/>
          </a:xfrm>
          <a:prstGeom prst="rect">
            <a:avLst/>
          </a:prstGeom>
          <a:solidFill>
            <a:srgbClr val="19E45A">
              <a:alpha val="38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2"/>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Inspecting ViT Representation</a:t>
            </a:r>
            <a:endParaRPr sz="2500"/>
          </a:p>
        </p:txBody>
      </p:sp>
      <p:sp>
        <p:nvSpPr>
          <p:cNvPr id="506" name="Google Shape;506;p52"/>
          <p:cNvSpPr txBox="1"/>
          <p:nvPr/>
        </p:nvSpPr>
        <p:spPr>
          <a:xfrm>
            <a:off x="288500" y="700550"/>
            <a:ext cx="885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endParaRPr>
          </a:p>
        </p:txBody>
      </p:sp>
      <p:sp>
        <p:nvSpPr>
          <p:cNvPr id="507" name="Google Shape;507;p52"/>
          <p:cNvSpPr txBox="1"/>
          <p:nvPr/>
        </p:nvSpPr>
        <p:spPr>
          <a:xfrm>
            <a:off x="330500" y="614350"/>
            <a:ext cx="875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Vision Transformer shows remarkable performance when trained on massive datasets. How does it processes images internally?</a:t>
            </a:r>
            <a:endParaRPr sz="1600"/>
          </a:p>
        </p:txBody>
      </p:sp>
      <p:pic>
        <p:nvPicPr>
          <p:cNvPr id="508" name="Google Shape;508;p52"/>
          <p:cNvPicPr preferRelativeResize="0"/>
          <p:nvPr/>
        </p:nvPicPr>
        <p:blipFill rotWithShape="1">
          <a:blip r:embed="rId3">
            <a:alphaModFix/>
          </a:blip>
          <a:srcRect b="4195" l="6964" r="2348" t="2373"/>
          <a:stretch/>
        </p:blipFill>
        <p:spPr>
          <a:xfrm>
            <a:off x="185025" y="1606400"/>
            <a:ext cx="4925724" cy="3314374"/>
          </a:xfrm>
          <a:prstGeom prst="rect">
            <a:avLst/>
          </a:prstGeom>
          <a:noFill/>
          <a:ln>
            <a:noFill/>
          </a:ln>
        </p:spPr>
      </p:pic>
      <p:sp>
        <p:nvSpPr>
          <p:cNvPr id="509" name="Google Shape;509;p52"/>
          <p:cNvSpPr txBox="1"/>
          <p:nvPr/>
        </p:nvSpPr>
        <p:spPr>
          <a:xfrm>
            <a:off x="5227025" y="2276950"/>
            <a:ext cx="3855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The visualized linear embedding of flattened patches shows that the first layer of ViT(linear projection) learns the low level features(such as edges, blobs) of the input image much like ConvNets do!</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3"/>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Inspecting ViT Representation</a:t>
            </a:r>
            <a:endParaRPr sz="2500"/>
          </a:p>
        </p:txBody>
      </p:sp>
      <p:sp>
        <p:nvSpPr>
          <p:cNvPr id="515" name="Google Shape;515;p53"/>
          <p:cNvSpPr txBox="1"/>
          <p:nvPr/>
        </p:nvSpPr>
        <p:spPr>
          <a:xfrm>
            <a:off x="288500" y="700550"/>
            <a:ext cx="885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endParaRPr>
          </a:p>
        </p:txBody>
      </p:sp>
      <p:sp>
        <p:nvSpPr>
          <p:cNvPr id="516" name="Google Shape;516;p53"/>
          <p:cNvSpPr txBox="1"/>
          <p:nvPr/>
        </p:nvSpPr>
        <p:spPr>
          <a:xfrm>
            <a:off x="330500" y="614350"/>
            <a:ext cx="875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Vision Transformer shows remarkable performance when trained on massive datasets. How does it processes images internally?</a:t>
            </a:r>
            <a:endParaRPr sz="1600"/>
          </a:p>
        </p:txBody>
      </p:sp>
      <p:sp>
        <p:nvSpPr>
          <p:cNvPr id="517" name="Google Shape;517;p53"/>
          <p:cNvSpPr txBox="1"/>
          <p:nvPr/>
        </p:nvSpPr>
        <p:spPr>
          <a:xfrm>
            <a:off x="4427900" y="1595625"/>
            <a:ext cx="4545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Vision Transformer(ViT) learns to encode the distance within the image in the similarity of position embeddings.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Closer patches are likely to have similar position embeddings.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The row-column structure is also maintained for all patches. The </a:t>
            </a:r>
            <a:r>
              <a:rPr lang="en" sz="1800"/>
              <a:t>patches</a:t>
            </a:r>
            <a:r>
              <a:rPr lang="en" sz="1800"/>
              <a:t> in the same row and column have similar embeddings.</a:t>
            </a:r>
            <a:endParaRPr sz="1800"/>
          </a:p>
        </p:txBody>
      </p:sp>
      <p:pic>
        <p:nvPicPr>
          <p:cNvPr id="518" name="Google Shape;518;p53"/>
          <p:cNvPicPr preferRelativeResize="0"/>
          <p:nvPr/>
        </p:nvPicPr>
        <p:blipFill>
          <a:blip r:embed="rId3">
            <a:alphaModFix/>
          </a:blip>
          <a:stretch>
            <a:fillRect/>
          </a:stretch>
        </p:blipFill>
        <p:spPr>
          <a:xfrm>
            <a:off x="288500" y="1291438"/>
            <a:ext cx="3874700" cy="3628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4"/>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Inspecting ViT Representation</a:t>
            </a:r>
            <a:endParaRPr sz="2500"/>
          </a:p>
        </p:txBody>
      </p:sp>
      <p:sp>
        <p:nvSpPr>
          <p:cNvPr id="524" name="Google Shape;524;p54"/>
          <p:cNvSpPr txBox="1"/>
          <p:nvPr/>
        </p:nvSpPr>
        <p:spPr>
          <a:xfrm>
            <a:off x="288500" y="700550"/>
            <a:ext cx="885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endParaRPr>
          </a:p>
        </p:txBody>
      </p:sp>
      <p:sp>
        <p:nvSpPr>
          <p:cNvPr id="525" name="Google Shape;525;p54"/>
          <p:cNvSpPr txBox="1"/>
          <p:nvPr/>
        </p:nvSpPr>
        <p:spPr>
          <a:xfrm>
            <a:off x="330500" y="614350"/>
            <a:ext cx="875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Vision Transformer shows remarkable performance when trained on massive datasets. How does it processes images internally?</a:t>
            </a:r>
            <a:endParaRPr sz="1600"/>
          </a:p>
        </p:txBody>
      </p:sp>
      <p:sp>
        <p:nvSpPr>
          <p:cNvPr id="526" name="Google Shape;526;p54"/>
          <p:cNvSpPr txBox="1"/>
          <p:nvPr/>
        </p:nvSpPr>
        <p:spPr>
          <a:xfrm>
            <a:off x="4427900" y="1443225"/>
            <a:ext cx="4545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Each dot represents the mean attention distance(analogous to receptive field size in CNN) across images for every head(of 16 heads) and layer.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Mean attention distance increases with layers but </a:t>
            </a:r>
            <a:r>
              <a:rPr lang="en" sz="1800">
                <a:solidFill>
                  <a:schemeClr val="dk1"/>
                </a:solidFill>
              </a:rPr>
              <a:t>some heads attends to most of image even in early layers.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t>A</a:t>
            </a:r>
            <a:r>
              <a:rPr lang="en" sz="1800"/>
              <a:t>ttention can attend to the whole image with fewer layers than CNNs.</a:t>
            </a:r>
            <a:endParaRPr sz="1800"/>
          </a:p>
        </p:txBody>
      </p:sp>
      <p:pic>
        <p:nvPicPr>
          <p:cNvPr id="527" name="Google Shape;527;p54"/>
          <p:cNvPicPr preferRelativeResize="0"/>
          <p:nvPr/>
        </p:nvPicPr>
        <p:blipFill>
          <a:blip r:embed="rId3">
            <a:alphaModFix/>
          </a:blip>
          <a:stretch>
            <a:fillRect/>
          </a:stretch>
        </p:blipFill>
        <p:spPr>
          <a:xfrm>
            <a:off x="380824" y="1907050"/>
            <a:ext cx="3636864" cy="3232500"/>
          </a:xfrm>
          <a:prstGeom prst="rect">
            <a:avLst/>
          </a:prstGeom>
          <a:noFill/>
          <a:ln>
            <a:noFill/>
          </a:ln>
        </p:spPr>
      </p:pic>
      <p:sp>
        <p:nvSpPr>
          <p:cNvPr id="528" name="Google Shape;528;p54"/>
          <p:cNvSpPr txBox="1"/>
          <p:nvPr/>
        </p:nvSpPr>
        <p:spPr>
          <a:xfrm>
            <a:off x="502738" y="1356950"/>
            <a:ext cx="3393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a:t>Size of attended area by head and network depth</a:t>
            </a:r>
            <a:endParaRPr b="1" i="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5"/>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Inspecting ViT Representation</a:t>
            </a:r>
            <a:endParaRPr sz="2500"/>
          </a:p>
        </p:txBody>
      </p:sp>
      <p:sp>
        <p:nvSpPr>
          <p:cNvPr id="534" name="Google Shape;534;p55"/>
          <p:cNvSpPr txBox="1"/>
          <p:nvPr/>
        </p:nvSpPr>
        <p:spPr>
          <a:xfrm>
            <a:off x="288500" y="700550"/>
            <a:ext cx="885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endParaRPr>
          </a:p>
        </p:txBody>
      </p:sp>
      <p:sp>
        <p:nvSpPr>
          <p:cNvPr id="535" name="Google Shape;535;p55"/>
          <p:cNvSpPr txBox="1"/>
          <p:nvPr/>
        </p:nvSpPr>
        <p:spPr>
          <a:xfrm>
            <a:off x="330500" y="614350"/>
            <a:ext cx="875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Vision Transformer shows remarkable performance when trained on massive datasets. How does it processes images internally?</a:t>
            </a:r>
            <a:endParaRPr sz="1600"/>
          </a:p>
        </p:txBody>
      </p:sp>
      <p:sp>
        <p:nvSpPr>
          <p:cNvPr id="536" name="Google Shape;536;p55"/>
          <p:cNvSpPr txBox="1"/>
          <p:nvPr/>
        </p:nvSpPr>
        <p:spPr>
          <a:xfrm>
            <a:off x="4572000" y="1431900"/>
            <a:ext cx="4202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On global level, ViT attends to the meaningful part of the image and ignore the rest.</a:t>
            </a:r>
            <a:endParaRPr sz="1800"/>
          </a:p>
        </p:txBody>
      </p:sp>
      <p:pic>
        <p:nvPicPr>
          <p:cNvPr id="537" name="Google Shape;537;p55"/>
          <p:cNvPicPr preferRelativeResize="0"/>
          <p:nvPr/>
        </p:nvPicPr>
        <p:blipFill rotWithShape="1">
          <a:blip r:embed="rId3">
            <a:alphaModFix/>
          </a:blip>
          <a:srcRect b="0" l="-1916" r="0" t="0"/>
          <a:stretch/>
        </p:blipFill>
        <p:spPr>
          <a:xfrm>
            <a:off x="209600" y="1497600"/>
            <a:ext cx="4202000" cy="3217249"/>
          </a:xfrm>
          <a:prstGeom prst="rect">
            <a:avLst/>
          </a:prstGeom>
          <a:noFill/>
          <a:ln cap="flat" cmpd="sng" w="19050">
            <a:solidFill>
              <a:srgbClr val="999999"/>
            </a:solidFill>
            <a:prstDash val="solid"/>
            <a:round/>
            <a:headEnd len="sm" w="sm" type="none"/>
            <a:tailEnd len="sm" w="sm" type="none"/>
          </a:ln>
        </p:spPr>
      </p:pic>
      <p:pic>
        <p:nvPicPr>
          <p:cNvPr id="538" name="Google Shape;538;p55"/>
          <p:cNvPicPr preferRelativeResize="0"/>
          <p:nvPr/>
        </p:nvPicPr>
        <p:blipFill>
          <a:blip r:embed="rId4">
            <a:alphaModFix/>
          </a:blip>
          <a:stretch>
            <a:fillRect/>
          </a:stretch>
        </p:blipFill>
        <p:spPr>
          <a:xfrm>
            <a:off x="4572000" y="2595550"/>
            <a:ext cx="4319000" cy="2159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6"/>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Inspecting ViT Representation</a:t>
            </a:r>
            <a:endParaRPr sz="2500"/>
          </a:p>
        </p:txBody>
      </p:sp>
      <p:sp>
        <p:nvSpPr>
          <p:cNvPr id="544" name="Google Shape;544;p56"/>
          <p:cNvSpPr txBox="1"/>
          <p:nvPr/>
        </p:nvSpPr>
        <p:spPr>
          <a:xfrm>
            <a:off x="288500" y="700550"/>
            <a:ext cx="885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endParaRPr>
          </a:p>
        </p:txBody>
      </p:sp>
      <p:sp>
        <p:nvSpPr>
          <p:cNvPr id="545" name="Google Shape;545;p56"/>
          <p:cNvSpPr txBox="1"/>
          <p:nvPr/>
        </p:nvSpPr>
        <p:spPr>
          <a:xfrm>
            <a:off x="330500" y="614350"/>
            <a:ext cx="87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The representations learned by ViT were more explored in recent works. A few of them:</a:t>
            </a:r>
            <a:endParaRPr sz="1600"/>
          </a:p>
        </p:txBody>
      </p:sp>
      <p:pic>
        <p:nvPicPr>
          <p:cNvPr id="546" name="Google Shape;546;p56"/>
          <p:cNvPicPr preferRelativeResize="0"/>
          <p:nvPr/>
        </p:nvPicPr>
        <p:blipFill rotWithShape="1">
          <a:blip r:embed="rId3">
            <a:alphaModFix/>
          </a:blip>
          <a:srcRect b="0" l="2694" r="8099" t="0"/>
          <a:stretch/>
        </p:blipFill>
        <p:spPr>
          <a:xfrm>
            <a:off x="569050" y="1306325"/>
            <a:ext cx="4087776" cy="3481825"/>
          </a:xfrm>
          <a:prstGeom prst="rect">
            <a:avLst/>
          </a:prstGeom>
          <a:noFill/>
          <a:ln cap="flat" cmpd="sng" w="19050">
            <a:solidFill>
              <a:srgbClr val="666666"/>
            </a:solidFill>
            <a:prstDash val="solid"/>
            <a:round/>
            <a:headEnd len="sm" w="sm" type="none"/>
            <a:tailEnd len="sm" w="sm" type="none"/>
          </a:ln>
        </p:spPr>
      </p:pic>
      <p:pic>
        <p:nvPicPr>
          <p:cNvPr id="547" name="Google Shape;547;p56"/>
          <p:cNvPicPr preferRelativeResize="0"/>
          <p:nvPr/>
        </p:nvPicPr>
        <p:blipFill>
          <a:blip r:embed="rId4">
            <a:alphaModFix/>
          </a:blip>
          <a:stretch>
            <a:fillRect/>
          </a:stretch>
        </p:blipFill>
        <p:spPr>
          <a:xfrm>
            <a:off x="4816771" y="1306380"/>
            <a:ext cx="3434531" cy="34818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7"/>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Inspecting ViT Representation</a:t>
            </a:r>
            <a:endParaRPr sz="2500"/>
          </a:p>
        </p:txBody>
      </p:sp>
      <p:sp>
        <p:nvSpPr>
          <p:cNvPr id="553" name="Google Shape;553;p57"/>
          <p:cNvSpPr txBox="1"/>
          <p:nvPr/>
        </p:nvSpPr>
        <p:spPr>
          <a:xfrm>
            <a:off x="288500" y="700550"/>
            <a:ext cx="885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endParaRPr>
          </a:p>
        </p:txBody>
      </p:sp>
      <p:sp>
        <p:nvSpPr>
          <p:cNvPr id="554" name="Google Shape;554;p57"/>
          <p:cNvSpPr txBox="1"/>
          <p:nvPr/>
        </p:nvSpPr>
        <p:spPr>
          <a:xfrm>
            <a:off x="330500" y="614350"/>
            <a:ext cx="87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The representations learned by ViT were more explored in recent works. A few of them:</a:t>
            </a:r>
            <a:endParaRPr sz="1600"/>
          </a:p>
        </p:txBody>
      </p:sp>
      <p:pic>
        <p:nvPicPr>
          <p:cNvPr id="555" name="Google Shape;555;p57"/>
          <p:cNvPicPr preferRelativeResize="0"/>
          <p:nvPr/>
        </p:nvPicPr>
        <p:blipFill rotWithShape="1">
          <a:blip r:embed="rId3">
            <a:alphaModFix/>
          </a:blip>
          <a:srcRect b="0" l="6480" r="9351" t="0"/>
          <a:stretch/>
        </p:blipFill>
        <p:spPr>
          <a:xfrm>
            <a:off x="563000" y="1306363"/>
            <a:ext cx="3947474" cy="3707051"/>
          </a:xfrm>
          <a:prstGeom prst="rect">
            <a:avLst/>
          </a:prstGeom>
          <a:noFill/>
          <a:ln cap="flat" cmpd="sng" w="19050">
            <a:solidFill>
              <a:srgbClr val="666666"/>
            </a:solidFill>
            <a:prstDash val="solid"/>
            <a:round/>
            <a:headEnd len="sm" w="sm" type="none"/>
            <a:tailEnd len="sm" w="sm" type="none"/>
          </a:ln>
        </p:spPr>
      </p:pic>
      <p:pic>
        <p:nvPicPr>
          <p:cNvPr id="556" name="Google Shape;556;p57"/>
          <p:cNvPicPr preferRelativeResize="0"/>
          <p:nvPr/>
        </p:nvPicPr>
        <p:blipFill rotWithShape="1">
          <a:blip r:embed="rId4">
            <a:alphaModFix/>
          </a:blip>
          <a:srcRect b="0" l="7038" r="3755" t="0"/>
          <a:stretch/>
        </p:blipFill>
        <p:spPr>
          <a:xfrm>
            <a:off x="4777400" y="1306375"/>
            <a:ext cx="3129162" cy="3707052"/>
          </a:xfrm>
          <a:prstGeom prst="rect">
            <a:avLst/>
          </a:prstGeom>
          <a:noFill/>
          <a:ln cap="flat" cmpd="sng" w="19050">
            <a:solidFill>
              <a:srgbClr val="666666"/>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8"/>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Self-supervision</a:t>
            </a:r>
            <a:endParaRPr sz="2500"/>
          </a:p>
        </p:txBody>
      </p:sp>
      <p:sp>
        <p:nvSpPr>
          <p:cNvPr id="562" name="Google Shape;562;p58"/>
          <p:cNvSpPr txBox="1"/>
          <p:nvPr/>
        </p:nvSpPr>
        <p:spPr>
          <a:xfrm>
            <a:off x="173675" y="614350"/>
            <a:ext cx="890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Most of Transformers success in NLP is the result of large-scale self-supervised pre-training where Transformer is trained on massive unlabelled data from the web.</a:t>
            </a:r>
            <a:endParaRPr sz="1600"/>
          </a:p>
        </p:txBody>
      </p:sp>
      <p:sp>
        <p:nvSpPr>
          <p:cNvPr id="563" name="Google Shape;563;p58"/>
          <p:cNvSpPr/>
          <p:nvPr/>
        </p:nvSpPr>
        <p:spPr>
          <a:xfrm>
            <a:off x="7658538" y="4270975"/>
            <a:ext cx="483600" cy="47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9"/>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Self-supervision</a:t>
            </a:r>
            <a:endParaRPr sz="2500"/>
          </a:p>
        </p:txBody>
      </p:sp>
      <p:pic>
        <p:nvPicPr>
          <p:cNvPr id="569" name="Google Shape;569;p59"/>
          <p:cNvPicPr preferRelativeResize="0"/>
          <p:nvPr/>
        </p:nvPicPr>
        <p:blipFill rotWithShape="1">
          <a:blip r:embed="rId3">
            <a:alphaModFix/>
          </a:blip>
          <a:srcRect b="10929" l="11426" r="79939" t="71608"/>
          <a:stretch/>
        </p:blipFill>
        <p:spPr>
          <a:xfrm>
            <a:off x="4961900" y="3412950"/>
            <a:ext cx="1424624" cy="1428625"/>
          </a:xfrm>
          <a:prstGeom prst="rect">
            <a:avLst/>
          </a:prstGeom>
          <a:noFill/>
          <a:ln cap="flat" cmpd="sng" w="19050">
            <a:solidFill>
              <a:srgbClr val="666666"/>
            </a:solidFill>
            <a:prstDash val="solid"/>
            <a:round/>
            <a:headEnd len="sm" w="sm" type="none"/>
            <a:tailEnd len="sm" w="sm" type="none"/>
          </a:ln>
        </p:spPr>
      </p:pic>
      <p:sp>
        <p:nvSpPr>
          <p:cNvPr id="570" name="Google Shape;570;p59"/>
          <p:cNvSpPr txBox="1"/>
          <p:nvPr/>
        </p:nvSpPr>
        <p:spPr>
          <a:xfrm>
            <a:off x="173675" y="614350"/>
            <a:ext cx="890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Most of Transformers success in NLP is the result of large-scale self-supervised pre-training where Transformer is trained on massive unlabelled data from the web.</a:t>
            </a:r>
            <a:endParaRPr sz="1600"/>
          </a:p>
        </p:txBody>
      </p:sp>
      <p:sp>
        <p:nvSpPr>
          <p:cNvPr id="571" name="Google Shape;571;p59"/>
          <p:cNvSpPr txBox="1"/>
          <p:nvPr/>
        </p:nvSpPr>
        <p:spPr>
          <a:xfrm>
            <a:off x="148550" y="1384850"/>
            <a:ext cx="87660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Using masked work prediction technique that were used in BERT(randomly masking words in input sentence), ViT designers also tried the same technique where they masked 50% of patches(masked patch prediction) but achieved less performance than supervised pre-training(79.9% ACC on ImageNet while supervised pre-training is ~85%).</a:t>
            </a:r>
            <a:endParaRPr sz="1600">
              <a:solidFill>
                <a:schemeClr val="dk1"/>
              </a:solidFill>
            </a:endParaRPr>
          </a:p>
        </p:txBody>
      </p:sp>
      <p:sp>
        <p:nvSpPr>
          <p:cNvPr id="572" name="Google Shape;572;p59"/>
          <p:cNvSpPr txBox="1"/>
          <p:nvPr/>
        </p:nvSpPr>
        <p:spPr>
          <a:xfrm>
            <a:off x="260975" y="3197025"/>
            <a:ext cx="4068600" cy="384900"/>
          </a:xfrm>
          <a:prstGeom prst="rect">
            <a:avLst/>
          </a:prstGeom>
          <a:noFill/>
          <a:ln cap="flat" cmpd="sng" w="19050">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t>Transformer is an </a:t>
            </a:r>
            <a:r>
              <a:rPr lang="en" sz="1300">
                <a:solidFill>
                  <a:srgbClr val="CCCCCC"/>
                </a:solidFill>
                <a:highlight>
                  <a:srgbClr val="FF9900"/>
                </a:highlight>
              </a:rPr>
              <a:t>efficient</a:t>
            </a:r>
            <a:r>
              <a:rPr lang="en" sz="1300"/>
              <a:t> deep </a:t>
            </a:r>
            <a:r>
              <a:rPr lang="en" sz="1300">
                <a:solidFill>
                  <a:srgbClr val="CCCCCC"/>
                </a:solidFill>
                <a:highlight>
                  <a:srgbClr val="FF9900"/>
                </a:highlight>
              </a:rPr>
              <a:t>learning</a:t>
            </a:r>
            <a:r>
              <a:rPr lang="en" sz="1300"/>
              <a:t> architecture</a:t>
            </a:r>
            <a:endParaRPr sz="1300"/>
          </a:p>
        </p:txBody>
      </p:sp>
      <p:sp>
        <p:nvSpPr>
          <p:cNvPr id="573" name="Google Shape;573;p59"/>
          <p:cNvSpPr/>
          <p:nvPr/>
        </p:nvSpPr>
        <p:spPr>
          <a:xfrm>
            <a:off x="1458275" y="3884750"/>
            <a:ext cx="1810200" cy="471900"/>
          </a:xfrm>
          <a:prstGeom prst="rect">
            <a:avLst/>
          </a:prstGeom>
          <a:solidFill>
            <a:srgbClr val="4A86E8"/>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Transformer Encoder</a:t>
            </a:r>
            <a:endParaRPr/>
          </a:p>
        </p:txBody>
      </p:sp>
      <p:sp>
        <p:nvSpPr>
          <p:cNvPr id="574" name="Google Shape;574;p59"/>
          <p:cNvSpPr/>
          <p:nvPr/>
        </p:nvSpPr>
        <p:spPr>
          <a:xfrm>
            <a:off x="2266325" y="3597225"/>
            <a:ext cx="194100" cy="274500"/>
          </a:xfrm>
          <a:prstGeom prst="downArrow">
            <a:avLst>
              <a:gd fmla="val 50000" name="adj1"/>
              <a:gd fmla="val 50000" name="adj2"/>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9"/>
          <p:cNvSpPr/>
          <p:nvPr/>
        </p:nvSpPr>
        <p:spPr>
          <a:xfrm>
            <a:off x="7658538" y="4270975"/>
            <a:ext cx="483600" cy="47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9"/>
          <p:cNvSpPr/>
          <p:nvPr/>
        </p:nvSpPr>
        <p:spPr>
          <a:xfrm>
            <a:off x="4961900" y="3884750"/>
            <a:ext cx="483600" cy="47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9"/>
          <p:cNvSpPr/>
          <p:nvPr/>
        </p:nvSpPr>
        <p:spPr>
          <a:xfrm>
            <a:off x="5445488" y="3412950"/>
            <a:ext cx="483600" cy="47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9"/>
          <p:cNvSpPr txBox="1"/>
          <p:nvPr/>
        </p:nvSpPr>
        <p:spPr>
          <a:xfrm>
            <a:off x="620600" y="2731175"/>
            <a:ext cx="33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Masked-word prediction in BERT</a:t>
            </a:r>
            <a:endParaRPr b="1"/>
          </a:p>
        </p:txBody>
      </p:sp>
      <p:sp>
        <p:nvSpPr>
          <p:cNvPr id="579" name="Google Shape;579;p59"/>
          <p:cNvSpPr txBox="1"/>
          <p:nvPr/>
        </p:nvSpPr>
        <p:spPr>
          <a:xfrm>
            <a:off x="5368550" y="2767625"/>
            <a:ext cx="33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Masked patch prediction ViT</a:t>
            </a:r>
            <a:endParaRPr b="1"/>
          </a:p>
        </p:txBody>
      </p:sp>
      <p:sp>
        <p:nvSpPr>
          <p:cNvPr id="580" name="Google Shape;580;p59"/>
          <p:cNvSpPr/>
          <p:nvPr/>
        </p:nvSpPr>
        <p:spPr>
          <a:xfrm>
            <a:off x="2266325" y="4369675"/>
            <a:ext cx="194100" cy="274500"/>
          </a:xfrm>
          <a:prstGeom prst="downArrow">
            <a:avLst>
              <a:gd fmla="val 50000" name="adj1"/>
              <a:gd fmla="val 50000" name="adj2"/>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9"/>
          <p:cNvSpPr/>
          <p:nvPr/>
        </p:nvSpPr>
        <p:spPr>
          <a:xfrm>
            <a:off x="261050" y="4644175"/>
            <a:ext cx="4068600" cy="4002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rPr>
              <a:t>Transformer is an efficient deep learning architecture</a:t>
            </a:r>
            <a:endParaRPr sz="1300"/>
          </a:p>
        </p:txBody>
      </p:sp>
      <p:sp>
        <p:nvSpPr>
          <p:cNvPr id="582" name="Google Shape;582;p59"/>
          <p:cNvSpPr/>
          <p:nvPr/>
        </p:nvSpPr>
        <p:spPr>
          <a:xfrm rot="-5400000">
            <a:off x="6436512" y="4000075"/>
            <a:ext cx="222600" cy="254400"/>
          </a:xfrm>
          <a:prstGeom prst="downArrow">
            <a:avLst>
              <a:gd fmla="val 50000" name="adj1"/>
              <a:gd fmla="val 50000" name="adj2"/>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9"/>
          <p:cNvSpPr/>
          <p:nvPr/>
        </p:nvSpPr>
        <p:spPr>
          <a:xfrm>
            <a:off x="5445488" y="4369675"/>
            <a:ext cx="483600" cy="47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9"/>
          <p:cNvSpPr/>
          <p:nvPr/>
        </p:nvSpPr>
        <p:spPr>
          <a:xfrm>
            <a:off x="5902913" y="3891313"/>
            <a:ext cx="483600" cy="47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59"/>
          <p:cNvPicPr preferRelativeResize="0"/>
          <p:nvPr/>
        </p:nvPicPr>
        <p:blipFill rotWithShape="1">
          <a:blip r:embed="rId3">
            <a:alphaModFix/>
          </a:blip>
          <a:srcRect b="10929" l="11524" r="79939" t="71608"/>
          <a:stretch/>
        </p:blipFill>
        <p:spPr>
          <a:xfrm>
            <a:off x="7658550" y="3412950"/>
            <a:ext cx="1408399" cy="1428625"/>
          </a:xfrm>
          <a:prstGeom prst="rect">
            <a:avLst/>
          </a:prstGeom>
          <a:noFill/>
          <a:ln cap="flat" cmpd="sng" w="19050">
            <a:solidFill>
              <a:srgbClr val="666666"/>
            </a:solidFill>
            <a:prstDash val="solid"/>
            <a:round/>
            <a:headEnd len="sm" w="sm" type="none"/>
            <a:tailEnd len="sm" w="sm" type="none"/>
          </a:ln>
        </p:spPr>
      </p:pic>
      <p:sp>
        <p:nvSpPr>
          <p:cNvPr id="586" name="Google Shape;586;p59"/>
          <p:cNvSpPr/>
          <p:nvPr/>
        </p:nvSpPr>
        <p:spPr>
          <a:xfrm>
            <a:off x="6709088" y="3811125"/>
            <a:ext cx="567600" cy="67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t>ViT</a:t>
            </a:r>
            <a:endParaRPr sz="2000"/>
          </a:p>
        </p:txBody>
      </p:sp>
      <p:sp>
        <p:nvSpPr>
          <p:cNvPr id="587" name="Google Shape;587;p59"/>
          <p:cNvSpPr/>
          <p:nvPr/>
        </p:nvSpPr>
        <p:spPr>
          <a:xfrm rot="-5400000">
            <a:off x="7360787" y="4022475"/>
            <a:ext cx="222600" cy="254400"/>
          </a:xfrm>
          <a:prstGeom prst="downArrow">
            <a:avLst>
              <a:gd fmla="val 50000" name="adj1"/>
              <a:gd fmla="val 50000" name="adj2"/>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0"/>
          <p:cNvSpPr txBox="1"/>
          <p:nvPr>
            <p:ph type="ctrTitle"/>
          </p:nvPr>
        </p:nvSpPr>
        <p:spPr>
          <a:xfrm>
            <a:off x="6398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ViTs Vs ConvNets</a:t>
            </a:r>
            <a:endParaRPr sz="2500"/>
          </a:p>
        </p:txBody>
      </p:sp>
      <p:pic>
        <p:nvPicPr>
          <p:cNvPr id="593" name="Google Shape;593;p60"/>
          <p:cNvPicPr preferRelativeResize="0"/>
          <p:nvPr/>
        </p:nvPicPr>
        <p:blipFill rotWithShape="1">
          <a:blip r:embed="rId3">
            <a:alphaModFix/>
          </a:blip>
          <a:srcRect b="4961" l="9324" r="34267" t="6917"/>
          <a:stretch/>
        </p:blipFill>
        <p:spPr>
          <a:xfrm>
            <a:off x="241375" y="1620463"/>
            <a:ext cx="3651775" cy="2828550"/>
          </a:xfrm>
          <a:prstGeom prst="rect">
            <a:avLst/>
          </a:prstGeom>
          <a:noFill/>
          <a:ln cap="flat" cmpd="sng" w="9525">
            <a:solidFill>
              <a:srgbClr val="666666"/>
            </a:solidFill>
            <a:prstDash val="solid"/>
            <a:round/>
            <a:headEnd len="sm" w="sm" type="none"/>
            <a:tailEnd len="sm" w="sm" type="none"/>
          </a:ln>
        </p:spPr>
      </p:pic>
      <p:pic>
        <p:nvPicPr>
          <p:cNvPr id="594" name="Google Shape;594;p60"/>
          <p:cNvPicPr preferRelativeResize="0"/>
          <p:nvPr/>
        </p:nvPicPr>
        <p:blipFill>
          <a:blip r:embed="rId4">
            <a:alphaModFix/>
          </a:blip>
          <a:stretch>
            <a:fillRect/>
          </a:stretch>
        </p:blipFill>
        <p:spPr>
          <a:xfrm>
            <a:off x="4286975" y="3002750"/>
            <a:ext cx="4701875" cy="1446275"/>
          </a:xfrm>
          <a:prstGeom prst="rect">
            <a:avLst/>
          </a:prstGeom>
          <a:noFill/>
          <a:ln cap="flat" cmpd="sng" w="9525">
            <a:solidFill>
              <a:srgbClr val="666666"/>
            </a:solidFill>
            <a:prstDash val="solid"/>
            <a:round/>
            <a:headEnd len="sm" w="sm" type="none"/>
            <a:tailEnd len="sm" w="sm" type="none"/>
          </a:ln>
        </p:spPr>
      </p:pic>
      <p:pic>
        <p:nvPicPr>
          <p:cNvPr id="595" name="Google Shape;595;p60"/>
          <p:cNvPicPr preferRelativeResize="0"/>
          <p:nvPr/>
        </p:nvPicPr>
        <p:blipFill>
          <a:blip r:embed="rId5">
            <a:alphaModFix/>
          </a:blip>
          <a:stretch>
            <a:fillRect/>
          </a:stretch>
        </p:blipFill>
        <p:spPr>
          <a:xfrm>
            <a:off x="4016253" y="1353166"/>
            <a:ext cx="1274075" cy="12740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1"/>
          <p:cNvSpPr txBox="1"/>
          <p:nvPr>
            <p:ph type="ctrTitle"/>
          </p:nvPr>
        </p:nvSpPr>
        <p:spPr>
          <a:xfrm>
            <a:off x="6398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ViTs Vs ConvNets</a:t>
            </a:r>
            <a:endParaRPr sz="2500"/>
          </a:p>
        </p:txBody>
      </p:sp>
      <p:sp>
        <p:nvSpPr>
          <p:cNvPr id="601" name="Google Shape;601;p61"/>
          <p:cNvSpPr txBox="1"/>
          <p:nvPr/>
        </p:nvSpPr>
        <p:spPr>
          <a:xfrm>
            <a:off x="330500" y="614350"/>
            <a:ext cx="8752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ViTs and ConvNets </a:t>
            </a:r>
            <a:r>
              <a:rPr lang="en" sz="1600">
                <a:solidFill>
                  <a:schemeClr val="dk1"/>
                </a:solidFill>
              </a:rPr>
              <a:t>can both learn useful representations but they </a:t>
            </a:r>
            <a:r>
              <a:rPr lang="en" sz="1600">
                <a:solidFill>
                  <a:schemeClr val="dk1"/>
                </a:solidFill>
              </a:rPr>
              <a:t>are </a:t>
            </a:r>
            <a:r>
              <a:rPr lang="en" sz="1600">
                <a:solidFill>
                  <a:schemeClr val="dk1"/>
                </a:solidFill>
              </a:rPr>
              <a:t>fundamentally</a:t>
            </a:r>
            <a:r>
              <a:rPr lang="en" sz="1600">
                <a:solidFill>
                  <a:schemeClr val="dk1"/>
                </a:solidFill>
              </a:rPr>
              <a:t> different. ViTs are isotropic </a:t>
            </a:r>
            <a:r>
              <a:rPr lang="en" sz="1600">
                <a:solidFill>
                  <a:schemeClr val="dk1"/>
                </a:solidFill>
              </a:rPr>
              <a:t>architectures(maintain same resolutions and number of channels across the whole network) where as ConvNets are hierarchical(resolution decrease and channel increase with depth).</a:t>
            </a:r>
            <a:endParaRPr sz="1600"/>
          </a:p>
        </p:txBody>
      </p:sp>
      <p:pic>
        <p:nvPicPr>
          <p:cNvPr id="602" name="Google Shape;602;p61"/>
          <p:cNvPicPr preferRelativeResize="0"/>
          <p:nvPr/>
        </p:nvPicPr>
        <p:blipFill>
          <a:blip r:embed="rId3">
            <a:alphaModFix/>
          </a:blip>
          <a:stretch>
            <a:fillRect/>
          </a:stretch>
        </p:blipFill>
        <p:spPr>
          <a:xfrm>
            <a:off x="2348950" y="1821950"/>
            <a:ext cx="1933400" cy="2903399"/>
          </a:xfrm>
          <a:prstGeom prst="rect">
            <a:avLst/>
          </a:prstGeom>
          <a:noFill/>
          <a:ln cap="flat" cmpd="sng" w="9525">
            <a:solidFill>
              <a:srgbClr val="666666"/>
            </a:solidFill>
            <a:prstDash val="solid"/>
            <a:round/>
            <a:headEnd len="sm" w="sm" type="none"/>
            <a:tailEnd len="sm" w="sm" type="none"/>
          </a:ln>
        </p:spPr>
      </p:pic>
      <p:pic>
        <p:nvPicPr>
          <p:cNvPr id="603" name="Google Shape;603;p61"/>
          <p:cNvPicPr preferRelativeResize="0"/>
          <p:nvPr/>
        </p:nvPicPr>
        <p:blipFill rotWithShape="1">
          <a:blip r:embed="rId4">
            <a:alphaModFix/>
          </a:blip>
          <a:srcRect b="0" l="0" r="0" t="0"/>
          <a:stretch/>
        </p:blipFill>
        <p:spPr>
          <a:xfrm>
            <a:off x="4419600" y="1821950"/>
            <a:ext cx="2088263" cy="2903399"/>
          </a:xfrm>
          <a:prstGeom prst="rect">
            <a:avLst/>
          </a:prstGeom>
          <a:noFill/>
          <a:ln cap="flat" cmpd="sng" w="9525">
            <a:solidFill>
              <a:srgbClr val="666666"/>
            </a:solidFill>
            <a:prstDash val="solid"/>
            <a:round/>
            <a:headEnd len="sm" w="sm" type="none"/>
            <a:tailEnd len="sm" w="sm" type="none"/>
          </a:ln>
        </p:spPr>
      </p:pic>
      <p:sp>
        <p:nvSpPr>
          <p:cNvPr id="604" name="Google Shape;604;p61"/>
          <p:cNvSpPr txBox="1"/>
          <p:nvPr/>
        </p:nvSpPr>
        <p:spPr>
          <a:xfrm>
            <a:off x="208375" y="2415475"/>
            <a:ext cx="2088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 is isotropic architecture - </a:t>
            </a:r>
            <a:r>
              <a:rPr lang="en"/>
              <a:t>maintain</a:t>
            </a:r>
            <a:r>
              <a:rPr lang="en"/>
              <a:t> same resolution and channels across in all blocks</a:t>
            </a:r>
            <a:endParaRPr/>
          </a:p>
        </p:txBody>
      </p:sp>
      <p:sp>
        <p:nvSpPr>
          <p:cNvPr id="605" name="Google Shape;605;p61"/>
          <p:cNvSpPr txBox="1"/>
          <p:nvPr/>
        </p:nvSpPr>
        <p:spPr>
          <a:xfrm>
            <a:off x="6835425" y="2415475"/>
            <a:ext cx="2206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ConvNets are </a:t>
            </a:r>
            <a:r>
              <a:rPr lang="en"/>
              <a:t>hierarchical</a:t>
            </a:r>
            <a:r>
              <a:rPr lang="en"/>
              <a:t>. </a:t>
            </a:r>
            <a:r>
              <a:rPr lang="en"/>
              <a:t>Resolution</a:t>
            </a:r>
            <a:r>
              <a:rPr lang="en"/>
              <a:t> decrease with depth. Channel increase with depth.</a:t>
            </a:r>
            <a:endParaRPr/>
          </a:p>
        </p:txBody>
      </p:sp>
      <p:sp>
        <p:nvSpPr>
          <p:cNvPr id="606" name="Google Shape;606;p61"/>
          <p:cNvSpPr txBox="1"/>
          <p:nvPr/>
        </p:nvSpPr>
        <p:spPr>
          <a:xfrm>
            <a:off x="3508550" y="4725350"/>
            <a:ext cx="239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Image: Justin Johnson</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b="0" l="7602" r="12030" t="4552"/>
          <a:stretch/>
        </p:blipFill>
        <p:spPr>
          <a:xfrm>
            <a:off x="152150" y="518350"/>
            <a:ext cx="5246523" cy="4228625"/>
          </a:xfrm>
          <a:prstGeom prst="rect">
            <a:avLst/>
          </a:prstGeom>
          <a:noFill/>
          <a:ln cap="flat" cmpd="sng" w="19050">
            <a:solidFill>
              <a:srgbClr val="666666"/>
            </a:solidFill>
            <a:prstDash val="solid"/>
            <a:round/>
            <a:headEnd len="sm" w="sm" type="none"/>
            <a:tailEnd len="sm" w="sm" type="none"/>
          </a:ln>
        </p:spPr>
      </p:pic>
      <p:sp>
        <p:nvSpPr>
          <p:cNvPr id="84" name="Google Shape;84;p17"/>
          <p:cNvSpPr/>
          <p:nvPr/>
        </p:nvSpPr>
        <p:spPr>
          <a:xfrm>
            <a:off x="677325" y="3757950"/>
            <a:ext cx="4301700" cy="145200"/>
          </a:xfrm>
          <a:prstGeom prst="rect">
            <a:avLst/>
          </a:prstGeom>
          <a:solidFill>
            <a:srgbClr val="19E45A">
              <a:alpha val="38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17"/>
          <p:cNvPicPr preferRelativeResize="0"/>
          <p:nvPr/>
        </p:nvPicPr>
        <p:blipFill>
          <a:blip r:embed="rId4">
            <a:alphaModFix/>
          </a:blip>
          <a:stretch>
            <a:fillRect/>
          </a:stretch>
        </p:blipFill>
        <p:spPr>
          <a:xfrm>
            <a:off x="5575248" y="1449975"/>
            <a:ext cx="3440528" cy="2365363"/>
          </a:xfrm>
          <a:prstGeom prst="rect">
            <a:avLst/>
          </a:prstGeom>
          <a:noFill/>
          <a:ln cap="flat" cmpd="sng" w="9525">
            <a:solidFill>
              <a:srgbClr val="666666"/>
            </a:solidFill>
            <a:prstDash val="solid"/>
            <a:round/>
            <a:headEnd len="sm" w="sm" type="none"/>
            <a:tailEnd len="sm" w="sm" type="none"/>
          </a:ln>
        </p:spPr>
      </p:pic>
      <p:sp>
        <p:nvSpPr>
          <p:cNvPr id="86" name="Google Shape;86;p17"/>
          <p:cNvSpPr txBox="1"/>
          <p:nvPr/>
        </p:nvSpPr>
        <p:spPr>
          <a:xfrm>
            <a:off x="6479082" y="3924325"/>
            <a:ext cx="253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Google AI blog</a:t>
            </a:r>
            <a:endParaRPr/>
          </a:p>
        </p:txBody>
      </p:sp>
      <p:sp>
        <p:nvSpPr>
          <p:cNvPr id="87" name="Google Shape;87;p17"/>
          <p:cNvSpPr/>
          <p:nvPr/>
        </p:nvSpPr>
        <p:spPr>
          <a:xfrm>
            <a:off x="2094899" y="3612750"/>
            <a:ext cx="2884200" cy="145200"/>
          </a:xfrm>
          <a:prstGeom prst="rect">
            <a:avLst/>
          </a:prstGeom>
          <a:solidFill>
            <a:srgbClr val="19E45A">
              <a:alpha val="38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7"/>
          <p:cNvSpPr/>
          <p:nvPr/>
        </p:nvSpPr>
        <p:spPr>
          <a:xfrm>
            <a:off x="677325" y="3903150"/>
            <a:ext cx="2162400" cy="145200"/>
          </a:xfrm>
          <a:prstGeom prst="rect">
            <a:avLst/>
          </a:prstGeom>
          <a:solidFill>
            <a:srgbClr val="19E45A">
              <a:alpha val="38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2"/>
          <p:cNvSpPr txBox="1"/>
          <p:nvPr>
            <p:ph type="ctrTitle"/>
          </p:nvPr>
        </p:nvSpPr>
        <p:spPr>
          <a:xfrm>
            <a:off x="6398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ViTs Vs ConvNets - </a:t>
            </a:r>
            <a:r>
              <a:rPr lang="en" sz="2500"/>
              <a:t>Which is better?</a:t>
            </a:r>
            <a:endParaRPr sz="2500"/>
          </a:p>
        </p:txBody>
      </p:sp>
      <p:sp>
        <p:nvSpPr>
          <p:cNvPr id="612" name="Google Shape;612;p62"/>
          <p:cNvSpPr txBox="1"/>
          <p:nvPr/>
        </p:nvSpPr>
        <p:spPr>
          <a:xfrm>
            <a:off x="330500" y="614350"/>
            <a:ext cx="8752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Vision Transformers are one of the greatest and recent remarkable papers in visual </a:t>
            </a:r>
            <a:r>
              <a:rPr lang="en" sz="1600">
                <a:solidFill>
                  <a:schemeClr val="dk1"/>
                </a:solidFill>
              </a:rPr>
              <a:t>representation</a:t>
            </a:r>
            <a:r>
              <a:rPr lang="en" sz="1600">
                <a:solidFill>
                  <a:schemeClr val="dk1"/>
                </a:solidFill>
              </a:rPr>
              <a:t> learning. They have outperformed ConvNets on various benchmarks, but it is still an open research question </a:t>
            </a:r>
            <a:r>
              <a:rPr lang="en" sz="1600">
                <a:solidFill>
                  <a:schemeClr val="dk1"/>
                </a:solidFill>
              </a:rPr>
              <a:t>whether</a:t>
            </a:r>
            <a:r>
              <a:rPr lang="en" sz="1600">
                <a:solidFill>
                  <a:schemeClr val="dk1"/>
                </a:solidFill>
              </a:rPr>
              <a:t> they will replace ConvNets or not.</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ViT was once SOTA on popular computer </a:t>
            </a:r>
            <a:r>
              <a:rPr lang="en" sz="1600">
                <a:solidFill>
                  <a:schemeClr val="dk1"/>
                </a:solidFill>
              </a:rPr>
              <a:t>vision</a:t>
            </a:r>
            <a:r>
              <a:rPr lang="en" sz="1600">
                <a:solidFill>
                  <a:schemeClr val="dk1"/>
                </a:solidFill>
              </a:rPr>
              <a:t> benchmarks such as ImageNet and Cifar100.</a:t>
            </a:r>
            <a:endParaRPr sz="1600">
              <a:solidFill>
                <a:schemeClr val="dk1"/>
              </a:solidFill>
            </a:endParaRPr>
          </a:p>
        </p:txBody>
      </p:sp>
      <p:pic>
        <p:nvPicPr>
          <p:cNvPr id="613" name="Google Shape;613;p62"/>
          <p:cNvPicPr preferRelativeResize="0"/>
          <p:nvPr/>
        </p:nvPicPr>
        <p:blipFill>
          <a:blip r:embed="rId3">
            <a:alphaModFix/>
          </a:blip>
          <a:stretch>
            <a:fillRect/>
          </a:stretch>
        </p:blipFill>
        <p:spPr>
          <a:xfrm>
            <a:off x="1815412" y="2068575"/>
            <a:ext cx="5513176" cy="2745199"/>
          </a:xfrm>
          <a:prstGeom prst="rect">
            <a:avLst/>
          </a:prstGeom>
          <a:noFill/>
          <a:ln cap="flat" cmpd="sng" w="9525">
            <a:solidFill>
              <a:srgbClr val="666666"/>
            </a:solidFill>
            <a:prstDash val="solid"/>
            <a:round/>
            <a:headEnd len="sm" w="sm" type="none"/>
            <a:tailEnd len="sm" w="sm" type="none"/>
          </a:ln>
        </p:spPr>
      </p:pic>
      <p:sp>
        <p:nvSpPr>
          <p:cNvPr id="614" name="Google Shape;614;p62"/>
          <p:cNvSpPr txBox="1"/>
          <p:nvPr/>
        </p:nvSpPr>
        <p:spPr>
          <a:xfrm>
            <a:off x="2369600" y="4775550"/>
            <a:ext cx="425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SOTA on ImageNet classification. Source: Paper with Code</a:t>
            </a:r>
            <a:endParaRPr sz="1200"/>
          </a:p>
        </p:txBody>
      </p:sp>
      <p:sp>
        <p:nvSpPr>
          <p:cNvPr id="615" name="Google Shape;615;p62"/>
          <p:cNvSpPr/>
          <p:nvPr/>
        </p:nvSpPr>
        <p:spPr>
          <a:xfrm>
            <a:off x="6008525" y="2216325"/>
            <a:ext cx="696600" cy="517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3"/>
          <p:cNvSpPr txBox="1"/>
          <p:nvPr>
            <p:ph type="ctrTitle"/>
          </p:nvPr>
        </p:nvSpPr>
        <p:spPr>
          <a:xfrm>
            <a:off x="6398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ViTs Vs ConvNets - Which is better?</a:t>
            </a:r>
            <a:endParaRPr sz="2500"/>
          </a:p>
        </p:txBody>
      </p:sp>
      <p:sp>
        <p:nvSpPr>
          <p:cNvPr id="621" name="Google Shape;621;p63"/>
          <p:cNvSpPr txBox="1"/>
          <p:nvPr/>
        </p:nvSpPr>
        <p:spPr>
          <a:xfrm>
            <a:off x="330500" y="614350"/>
            <a:ext cx="875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endParaRPr>
          </a:p>
        </p:txBody>
      </p:sp>
      <p:pic>
        <p:nvPicPr>
          <p:cNvPr id="622" name="Google Shape;622;p63"/>
          <p:cNvPicPr preferRelativeResize="0"/>
          <p:nvPr/>
        </p:nvPicPr>
        <p:blipFill>
          <a:blip r:embed="rId3">
            <a:alphaModFix/>
          </a:blip>
          <a:stretch>
            <a:fillRect/>
          </a:stretch>
        </p:blipFill>
        <p:spPr>
          <a:xfrm>
            <a:off x="257050" y="793900"/>
            <a:ext cx="4437662" cy="3793249"/>
          </a:xfrm>
          <a:prstGeom prst="rect">
            <a:avLst/>
          </a:prstGeom>
          <a:noFill/>
          <a:ln cap="flat" cmpd="sng" w="9525">
            <a:solidFill>
              <a:srgbClr val="666666"/>
            </a:solidFill>
            <a:prstDash val="solid"/>
            <a:round/>
            <a:headEnd len="sm" w="sm" type="none"/>
            <a:tailEnd len="sm" w="sm" type="none"/>
          </a:ln>
        </p:spPr>
      </p:pic>
      <p:sp>
        <p:nvSpPr>
          <p:cNvPr id="623" name="Google Shape;623;p63"/>
          <p:cNvSpPr/>
          <p:nvPr/>
        </p:nvSpPr>
        <p:spPr>
          <a:xfrm>
            <a:off x="4859675" y="793900"/>
            <a:ext cx="3782400" cy="3793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Vision transformers are an evolution, not a revolution. We can still fundamentally solve the same problems as with CNNs.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Main benefit is probably speed: Matrix multiply is more hardware- friendly than convolution, so ViTs with same FLOPs as CNNs can train and run much faster.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Justin Johnson</a:t>
            </a:r>
            <a:r>
              <a:rPr lang="en">
                <a:solidFill>
                  <a:schemeClr val="dk1"/>
                </a:solidFill>
              </a:rPr>
              <a:t>, </a:t>
            </a:r>
            <a:r>
              <a:rPr lang="en">
                <a:solidFill>
                  <a:schemeClr val="dk1"/>
                </a:solidFill>
              </a:rPr>
              <a:t>University</a:t>
            </a:r>
            <a:r>
              <a:rPr lang="en">
                <a:solidFill>
                  <a:schemeClr val="dk1"/>
                </a:solidFill>
              </a:rPr>
              <a:t> of Michigan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pic>
        <p:nvPicPr>
          <p:cNvPr id="624" name="Google Shape;624;p63"/>
          <p:cNvPicPr preferRelativeResize="0"/>
          <p:nvPr/>
        </p:nvPicPr>
        <p:blipFill>
          <a:blip r:embed="rId4">
            <a:alphaModFix/>
          </a:blip>
          <a:stretch>
            <a:fillRect/>
          </a:stretch>
        </p:blipFill>
        <p:spPr>
          <a:xfrm>
            <a:off x="6203225" y="972000"/>
            <a:ext cx="1095275" cy="1095275"/>
          </a:xfrm>
          <a:prstGeom prst="rect">
            <a:avLst/>
          </a:prstGeom>
          <a:noFill/>
          <a:ln cap="flat" cmpd="sng" w="28575">
            <a:solidFill>
              <a:srgbClr val="FFFFFF"/>
            </a:solidFill>
            <a:prstDash val="solid"/>
            <a:miter lim="8000"/>
            <a:headEnd len="sm" w="sm" type="none"/>
            <a:tailEnd len="sm" w="sm" type="none"/>
          </a:ln>
        </p:spPr>
      </p:pic>
      <p:sp>
        <p:nvSpPr>
          <p:cNvPr id="625" name="Google Shape;625;p63"/>
          <p:cNvSpPr txBox="1"/>
          <p:nvPr/>
        </p:nvSpPr>
        <p:spPr>
          <a:xfrm>
            <a:off x="1487175" y="4279350"/>
            <a:ext cx="303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u="sng">
                <a:solidFill>
                  <a:schemeClr val="hlink"/>
                </a:solidFill>
                <a:hlinkClick r:id="rId5"/>
              </a:rPr>
              <a:t>https://twitter.com/ylecun/status/1481198016266739715</a:t>
            </a:r>
            <a:r>
              <a:rPr lang="en" sz="900"/>
              <a:t> </a:t>
            </a:r>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4"/>
          <p:cNvSpPr txBox="1"/>
          <p:nvPr>
            <p:ph type="ctrTitle"/>
          </p:nvPr>
        </p:nvSpPr>
        <p:spPr>
          <a:xfrm>
            <a:off x="6398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ViTs Implementations</a:t>
            </a:r>
            <a:endParaRPr sz="2500"/>
          </a:p>
        </p:txBody>
      </p:sp>
      <p:sp>
        <p:nvSpPr>
          <p:cNvPr id="631" name="Google Shape;631;p64"/>
          <p:cNvSpPr txBox="1"/>
          <p:nvPr/>
        </p:nvSpPr>
        <p:spPr>
          <a:xfrm>
            <a:off x="4618075" y="1952500"/>
            <a:ext cx="4438500" cy="1631700"/>
          </a:xfrm>
          <a:prstGeom prst="rect">
            <a:avLst/>
          </a:prstGeom>
          <a:noFill/>
          <a:ln cap="flat" cmpd="sng" w="19050">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Vision Transformer repository is the official implementation of Vision Transformers in JAX/Flax. It also contain other related models such as MLP-Mixer.</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u="sng">
                <a:solidFill>
                  <a:schemeClr val="hlink"/>
                </a:solidFill>
                <a:hlinkClick r:id="rId3"/>
              </a:rPr>
              <a:t>https://github.com/google-research/vision_transformer</a:t>
            </a:r>
            <a:r>
              <a:rPr lang="en">
                <a:solidFill>
                  <a:schemeClr val="dk1"/>
                </a:solidFill>
              </a:rPr>
              <a:t> </a:t>
            </a:r>
            <a:endParaRPr>
              <a:solidFill>
                <a:schemeClr val="dk1"/>
              </a:solidFill>
            </a:endParaRPr>
          </a:p>
        </p:txBody>
      </p:sp>
      <p:pic>
        <p:nvPicPr>
          <p:cNvPr id="632" name="Google Shape;632;p64"/>
          <p:cNvPicPr preferRelativeResize="0"/>
          <p:nvPr/>
        </p:nvPicPr>
        <p:blipFill>
          <a:blip r:embed="rId4">
            <a:alphaModFix/>
          </a:blip>
          <a:stretch>
            <a:fillRect/>
          </a:stretch>
        </p:blipFill>
        <p:spPr>
          <a:xfrm>
            <a:off x="152400" y="743050"/>
            <a:ext cx="4323202" cy="4201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5"/>
          <p:cNvSpPr txBox="1"/>
          <p:nvPr>
            <p:ph type="ctrTitle"/>
          </p:nvPr>
        </p:nvSpPr>
        <p:spPr>
          <a:xfrm>
            <a:off x="6398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ViTs Implementations</a:t>
            </a:r>
            <a:endParaRPr sz="2500"/>
          </a:p>
        </p:txBody>
      </p:sp>
      <p:pic>
        <p:nvPicPr>
          <p:cNvPr id="638" name="Google Shape;638;p65"/>
          <p:cNvPicPr preferRelativeResize="0"/>
          <p:nvPr/>
        </p:nvPicPr>
        <p:blipFill>
          <a:blip r:embed="rId3">
            <a:alphaModFix/>
          </a:blip>
          <a:stretch>
            <a:fillRect/>
          </a:stretch>
        </p:blipFill>
        <p:spPr>
          <a:xfrm>
            <a:off x="140525" y="1007238"/>
            <a:ext cx="4681225" cy="3509075"/>
          </a:xfrm>
          <a:prstGeom prst="rect">
            <a:avLst/>
          </a:prstGeom>
          <a:noFill/>
          <a:ln cap="flat" cmpd="sng" w="19050">
            <a:solidFill>
              <a:srgbClr val="666666"/>
            </a:solidFill>
            <a:prstDash val="solid"/>
            <a:round/>
            <a:headEnd len="sm" w="sm" type="none"/>
            <a:tailEnd len="sm" w="sm" type="none"/>
          </a:ln>
        </p:spPr>
      </p:pic>
      <p:sp>
        <p:nvSpPr>
          <p:cNvPr id="639" name="Google Shape;639;p65"/>
          <p:cNvSpPr txBox="1"/>
          <p:nvPr/>
        </p:nvSpPr>
        <p:spPr>
          <a:xfrm>
            <a:off x="5008925" y="1930638"/>
            <a:ext cx="4041600" cy="1662300"/>
          </a:xfrm>
          <a:prstGeom prst="rect">
            <a:avLst/>
          </a:prstGeom>
          <a:noFill/>
          <a:ln cap="flat" cmpd="sng" w="19050">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Big Vision is another codebase of ViT and other related models/papers. It contains checkpoints and instructions for training/fine-tuning ViT models.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u="sng">
                <a:solidFill>
                  <a:schemeClr val="hlink"/>
                </a:solidFill>
                <a:hlinkClick r:id="rId4"/>
              </a:rPr>
              <a:t>https://github.com/google-research/big_vision</a:t>
            </a:r>
            <a:r>
              <a:rPr lang="en" sz="1600">
                <a:solidFill>
                  <a:schemeClr val="dk1"/>
                </a:solidFill>
              </a:rPr>
              <a:t> </a:t>
            </a:r>
            <a:endParaRPr sz="16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66"/>
          <p:cNvSpPr txBox="1"/>
          <p:nvPr>
            <p:ph type="ctrTitle"/>
          </p:nvPr>
        </p:nvSpPr>
        <p:spPr>
          <a:xfrm>
            <a:off x="6398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ViTs Implementations</a:t>
            </a:r>
            <a:endParaRPr sz="2500"/>
          </a:p>
        </p:txBody>
      </p:sp>
      <p:sp>
        <p:nvSpPr>
          <p:cNvPr id="645" name="Google Shape;645;p66"/>
          <p:cNvSpPr txBox="1"/>
          <p:nvPr/>
        </p:nvSpPr>
        <p:spPr>
          <a:xfrm>
            <a:off x="4726675" y="2192225"/>
            <a:ext cx="4136400" cy="1385400"/>
          </a:xfrm>
          <a:prstGeom prst="rect">
            <a:avLst/>
          </a:prstGeom>
          <a:noFill/>
          <a:ln cap="flat" cmpd="sng" w="19050">
            <a:solidFill>
              <a:srgbClr val="6666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Vision Transformer Pytorch contains implementation of ViT and other popular Vision Transformer models.</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u="sng">
                <a:solidFill>
                  <a:schemeClr val="hlink"/>
                </a:solidFill>
                <a:hlinkClick r:id="rId3"/>
              </a:rPr>
              <a:t>https://github.com/lucidrains/vit-pytorch</a:t>
            </a:r>
            <a:r>
              <a:rPr lang="en">
                <a:solidFill>
                  <a:schemeClr val="dk1"/>
                </a:solidFill>
              </a:rPr>
              <a:t> </a:t>
            </a:r>
            <a:endParaRPr>
              <a:solidFill>
                <a:schemeClr val="dk1"/>
              </a:solidFill>
            </a:endParaRPr>
          </a:p>
        </p:txBody>
      </p:sp>
      <p:pic>
        <p:nvPicPr>
          <p:cNvPr id="646" name="Google Shape;646;p66"/>
          <p:cNvPicPr preferRelativeResize="0"/>
          <p:nvPr/>
        </p:nvPicPr>
        <p:blipFill>
          <a:blip r:embed="rId4">
            <a:alphaModFix/>
          </a:blip>
          <a:stretch>
            <a:fillRect/>
          </a:stretch>
        </p:blipFill>
        <p:spPr>
          <a:xfrm>
            <a:off x="292825" y="784300"/>
            <a:ext cx="4207296" cy="4201251"/>
          </a:xfrm>
          <a:prstGeom prst="rect">
            <a:avLst/>
          </a:prstGeom>
          <a:noFill/>
          <a:ln cap="flat" cmpd="sng" w="19050">
            <a:solidFill>
              <a:srgbClr val="666666"/>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67"/>
          <p:cNvPicPr preferRelativeResize="0"/>
          <p:nvPr/>
        </p:nvPicPr>
        <p:blipFill>
          <a:blip r:embed="rId3">
            <a:alphaModFix/>
          </a:blip>
          <a:stretch>
            <a:fillRect/>
          </a:stretch>
        </p:blipFill>
        <p:spPr>
          <a:xfrm>
            <a:off x="2012700" y="626800"/>
            <a:ext cx="2439675" cy="4135678"/>
          </a:xfrm>
          <a:prstGeom prst="rect">
            <a:avLst/>
          </a:prstGeom>
          <a:noFill/>
          <a:ln cap="flat" cmpd="sng" w="19050">
            <a:solidFill>
              <a:schemeClr val="dk2"/>
            </a:solidFill>
            <a:prstDash val="solid"/>
            <a:round/>
            <a:headEnd len="sm" w="sm" type="none"/>
            <a:tailEnd len="sm" w="sm" type="none"/>
          </a:ln>
        </p:spPr>
      </p:pic>
      <p:pic>
        <p:nvPicPr>
          <p:cNvPr id="652" name="Google Shape;652;p67"/>
          <p:cNvPicPr preferRelativeResize="0"/>
          <p:nvPr/>
        </p:nvPicPr>
        <p:blipFill>
          <a:blip r:embed="rId4">
            <a:alphaModFix/>
          </a:blip>
          <a:stretch>
            <a:fillRect/>
          </a:stretch>
        </p:blipFill>
        <p:spPr>
          <a:xfrm>
            <a:off x="4659300" y="626800"/>
            <a:ext cx="2740119" cy="4135675"/>
          </a:xfrm>
          <a:prstGeom prst="rect">
            <a:avLst/>
          </a:prstGeom>
          <a:noFill/>
          <a:ln cap="flat" cmpd="sng" w="19050">
            <a:solidFill>
              <a:schemeClr val="dk2"/>
            </a:solidFill>
            <a:prstDash val="solid"/>
            <a:round/>
            <a:headEnd len="sm" w="sm" type="none"/>
            <a:tailEnd len="sm" w="sm" type="none"/>
          </a:ln>
        </p:spPr>
      </p:pic>
      <p:sp>
        <p:nvSpPr>
          <p:cNvPr id="653" name="Google Shape;653;p67"/>
          <p:cNvSpPr txBox="1"/>
          <p:nvPr/>
        </p:nvSpPr>
        <p:spPr>
          <a:xfrm>
            <a:off x="2303200" y="77025"/>
            <a:ext cx="47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Other ViT </a:t>
            </a:r>
            <a:r>
              <a:rPr lang="en"/>
              <a:t>implementations on Paper With Code</a:t>
            </a:r>
            <a:endParaRPr/>
          </a:p>
        </p:txBody>
      </p:sp>
      <p:sp>
        <p:nvSpPr>
          <p:cNvPr id="654" name="Google Shape;654;p67"/>
          <p:cNvSpPr txBox="1"/>
          <p:nvPr/>
        </p:nvSpPr>
        <p:spPr>
          <a:xfrm>
            <a:off x="2012700" y="4762475"/>
            <a:ext cx="884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hlinkClick r:id="rId5"/>
              </a:rPr>
              <a:t>https://paperswithcode.com/paper/an-image-is-worth-16x16-words-transformers-1</a:t>
            </a:r>
            <a:r>
              <a:rPr lang="en" sz="1200">
                <a:solidFill>
                  <a:schemeClr val="dk1"/>
                </a:solidFill>
              </a:rPr>
              <a:t> </a:t>
            </a:r>
            <a:endParaRPr sz="12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8"/>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660" name="Google Shape;660;p68"/>
          <p:cNvPicPr preferRelativeResize="0"/>
          <p:nvPr/>
        </p:nvPicPr>
        <p:blipFill rotWithShape="1">
          <a:blip r:embed="rId3">
            <a:alphaModFix/>
          </a:blip>
          <a:srcRect b="0" l="1195" r="0" t="0"/>
          <a:stretch/>
        </p:blipFill>
        <p:spPr>
          <a:xfrm>
            <a:off x="139675" y="686750"/>
            <a:ext cx="5240874" cy="4201249"/>
          </a:xfrm>
          <a:prstGeom prst="rect">
            <a:avLst/>
          </a:prstGeom>
          <a:noFill/>
          <a:ln cap="flat" cmpd="sng" w="9525">
            <a:solidFill>
              <a:srgbClr val="999999"/>
            </a:solidFill>
            <a:prstDash val="solid"/>
            <a:round/>
            <a:headEnd len="sm" w="sm" type="none"/>
            <a:tailEnd len="sm" w="sm" type="none"/>
          </a:ln>
        </p:spPr>
      </p:pic>
      <p:sp>
        <p:nvSpPr>
          <p:cNvPr id="661" name="Google Shape;661;p68"/>
          <p:cNvSpPr txBox="1"/>
          <p:nvPr/>
        </p:nvSpPr>
        <p:spPr>
          <a:xfrm>
            <a:off x="5588000" y="1974725"/>
            <a:ext cx="3335400" cy="173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Successfully train ViT of 2B parameters and achieve 90.45% top-1 accuracy on ImageNet.</a:t>
            </a:r>
            <a:r>
              <a:rPr lang="en" sz="1100">
                <a:solidFill>
                  <a:schemeClr val="dk1"/>
                </a:solidFill>
              </a:rPr>
              <a:t>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69"/>
          <p:cNvSpPr txBox="1"/>
          <p:nvPr/>
        </p:nvSpPr>
        <p:spPr>
          <a:xfrm>
            <a:off x="3977750" y="1541350"/>
            <a:ext cx="5070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Models trained for </a:t>
            </a:r>
            <a:r>
              <a:rPr lang="en" sz="1800"/>
              <a:t>fewer</a:t>
            </a:r>
            <a:r>
              <a:rPr lang="en" sz="1800"/>
              <a:t> images(small markers) saturates and stop improving when trained for longer.</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667" name="Google Shape;667;p69"/>
          <p:cNvPicPr preferRelativeResize="0"/>
          <p:nvPr/>
        </p:nvPicPr>
        <p:blipFill rotWithShape="1">
          <a:blip r:embed="rId3">
            <a:alphaModFix/>
          </a:blip>
          <a:srcRect b="80428" l="3479" r="3479" t="5717"/>
          <a:stretch/>
        </p:blipFill>
        <p:spPr>
          <a:xfrm>
            <a:off x="0" y="881825"/>
            <a:ext cx="8942725" cy="567562"/>
          </a:xfrm>
          <a:prstGeom prst="rect">
            <a:avLst/>
          </a:prstGeom>
          <a:noFill/>
          <a:ln>
            <a:noFill/>
          </a:ln>
        </p:spPr>
      </p:pic>
      <p:pic>
        <p:nvPicPr>
          <p:cNvPr id="668" name="Google Shape;668;p69"/>
          <p:cNvPicPr preferRelativeResize="0"/>
          <p:nvPr/>
        </p:nvPicPr>
        <p:blipFill rotWithShape="1">
          <a:blip r:embed="rId3">
            <a:alphaModFix/>
          </a:blip>
          <a:srcRect b="2220" l="3478" r="62251" t="18180"/>
          <a:stretch/>
        </p:blipFill>
        <p:spPr>
          <a:xfrm>
            <a:off x="114050" y="1401450"/>
            <a:ext cx="3662401" cy="3625850"/>
          </a:xfrm>
          <a:prstGeom prst="rect">
            <a:avLst/>
          </a:prstGeom>
          <a:noFill/>
          <a:ln>
            <a:noFill/>
          </a:ln>
        </p:spPr>
      </p:pic>
      <p:sp>
        <p:nvSpPr>
          <p:cNvPr id="669" name="Google Shape;669;p69"/>
          <p:cNvSpPr txBox="1"/>
          <p:nvPr/>
        </p:nvSpPr>
        <p:spPr>
          <a:xfrm>
            <a:off x="4246125" y="454575"/>
            <a:ext cx="46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ViT of different sizes </a:t>
            </a:r>
            <a:endParaRPr b="1" i="1" sz="1200"/>
          </a:p>
          <a:p>
            <a:pPr indent="0" lvl="0" marL="0" rtl="0" algn="l">
              <a:spcBef>
                <a:spcPts val="0"/>
              </a:spcBef>
              <a:spcAft>
                <a:spcPts val="0"/>
              </a:spcAft>
              <a:buNone/>
            </a:pPr>
            <a:r>
              <a:rPr b="1" i="1" lang="en" sz="1200"/>
              <a:t>Smaller models: blue </a:t>
            </a:r>
            <a:r>
              <a:rPr b="1" i="1" lang="en" sz="1200"/>
              <a:t>shading, large models: red shading</a:t>
            </a:r>
            <a:endParaRPr b="1" i="1" sz="1200"/>
          </a:p>
        </p:txBody>
      </p:sp>
      <p:sp>
        <p:nvSpPr>
          <p:cNvPr id="670" name="Google Shape;670;p69"/>
          <p:cNvSpPr txBox="1"/>
          <p:nvPr/>
        </p:nvSpPr>
        <p:spPr>
          <a:xfrm>
            <a:off x="162750" y="563575"/>
            <a:ext cx="361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Size of marker: size of training data</a:t>
            </a:r>
            <a:endParaRPr b="1" i="1" sz="1200"/>
          </a:p>
          <a:p>
            <a:pPr indent="0" lvl="0" marL="0" rtl="0" algn="l">
              <a:spcBef>
                <a:spcPts val="0"/>
              </a:spcBef>
              <a:spcAft>
                <a:spcPts val="0"/>
              </a:spcAft>
              <a:buNone/>
            </a:pPr>
            <a:r>
              <a:rPr b="1" i="1" lang="en" sz="1200"/>
              <a:t>Models trained on fewer images: small markers</a:t>
            </a:r>
            <a:endParaRPr b="1" i="1" sz="1200"/>
          </a:p>
        </p:txBody>
      </p:sp>
      <p:sp>
        <p:nvSpPr>
          <p:cNvPr id="671" name="Google Shape;671;p69"/>
          <p:cNvSpPr txBox="1"/>
          <p:nvPr/>
        </p:nvSpPr>
        <p:spPr>
          <a:xfrm>
            <a:off x="4965000" y="4773850"/>
            <a:ext cx="414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t>Zhai et al., “Scaling Vision Transformers”, 2022</a:t>
            </a:r>
            <a:endParaRPr i="1" sz="1300"/>
          </a:p>
        </p:txBody>
      </p:sp>
      <p:sp>
        <p:nvSpPr>
          <p:cNvPr id="672" name="Google Shape;672;p69"/>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cxnSp>
        <p:nvCxnSpPr>
          <p:cNvPr id="673" name="Google Shape;673;p69"/>
          <p:cNvCxnSpPr/>
          <p:nvPr/>
        </p:nvCxnSpPr>
        <p:spPr>
          <a:xfrm flipH="1" rot="10800000">
            <a:off x="3119450" y="2166925"/>
            <a:ext cx="857100" cy="1349400"/>
          </a:xfrm>
          <a:prstGeom prst="straightConnector1">
            <a:avLst/>
          </a:prstGeom>
          <a:noFill/>
          <a:ln cap="flat" cmpd="sng" w="9525">
            <a:solidFill>
              <a:schemeClr val="dk2"/>
            </a:solidFill>
            <a:prstDash val="dot"/>
            <a:round/>
            <a:headEnd len="med" w="med"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0"/>
          <p:cNvSpPr txBox="1"/>
          <p:nvPr/>
        </p:nvSpPr>
        <p:spPr>
          <a:xfrm>
            <a:off x="3977750" y="1541350"/>
            <a:ext cx="507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999999"/>
                </a:solidFill>
              </a:rPr>
              <a:t>Models trained for fewer images(small markers) saturates and stop improving when trained for longer.</a:t>
            </a:r>
            <a:endParaRPr sz="1800">
              <a:solidFill>
                <a:srgbClr val="999999"/>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Scaling up compute, model and data together improves representation quality.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679" name="Google Shape;679;p70"/>
          <p:cNvPicPr preferRelativeResize="0"/>
          <p:nvPr/>
        </p:nvPicPr>
        <p:blipFill rotWithShape="1">
          <a:blip r:embed="rId3">
            <a:alphaModFix/>
          </a:blip>
          <a:srcRect b="80428" l="3479" r="3479" t="5717"/>
          <a:stretch/>
        </p:blipFill>
        <p:spPr>
          <a:xfrm>
            <a:off x="0" y="881825"/>
            <a:ext cx="8942725" cy="567562"/>
          </a:xfrm>
          <a:prstGeom prst="rect">
            <a:avLst/>
          </a:prstGeom>
          <a:noFill/>
          <a:ln>
            <a:noFill/>
          </a:ln>
        </p:spPr>
      </p:pic>
      <p:pic>
        <p:nvPicPr>
          <p:cNvPr id="680" name="Google Shape;680;p70"/>
          <p:cNvPicPr preferRelativeResize="0"/>
          <p:nvPr/>
        </p:nvPicPr>
        <p:blipFill rotWithShape="1">
          <a:blip r:embed="rId3">
            <a:alphaModFix/>
          </a:blip>
          <a:srcRect b="2220" l="3478" r="62251" t="18180"/>
          <a:stretch/>
        </p:blipFill>
        <p:spPr>
          <a:xfrm>
            <a:off x="114050" y="1401450"/>
            <a:ext cx="3662401" cy="3625850"/>
          </a:xfrm>
          <a:prstGeom prst="rect">
            <a:avLst/>
          </a:prstGeom>
          <a:noFill/>
          <a:ln>
            <a:noFill/>
          </a:ln>
        </p:spPr>
      </p:pic>
      <p:sp>
        <p:nvSpPr>
          <p:cNvPr id="681" name="Google Shape;681;p70"/>
          <p:cNvSpPr txBox="1"/>
          <p:nvPr/>
        </p:nvSpPr>
        <p:spPr>
          <a:xfrm>
            <a:off x="4246125" y="454575"/>
            <a:ext cx="46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ViT of different sizes</a:t>
            </a:r>
            <a:endParaRPr b="1" i="1" sz="1200"/>
          </a:p>
          <a:p>
            <a:pPr indent="0" lvl="0" marL="0" rtl="0" algn="l">
              <a:spcBef>
                <a:spcPts val="0"/>
              </a:spcBef>
              <a:spcAft>
                <a:spcPts val="0"/>
              </a:spcAft>
              <a:buNone/>
            </a:pPr>
            <a:r>
              <a:rPr b="1" i="1" lang="en" sz="1200"/>
              <a:t>Smaller models: blue shading, large models: red shading</a:t>
            </a:r>
            <a:endParaRPr b="1" i="1" sz="1200"/>
          </a:p>
        </p:txBody>
      </p:sp>
      <p:sp>
        <p:nvSpPr>
          <p:cNvPr id="682" name="Google Shape;682;p70"/>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sp>
        <p:nvSpPr>
          <p:cNvPr id="683" name="Google Shape;683;p70"/>
          <p:cNvSpPr txBox="1"/>
          <p:nvPr/>
        </p:nvSpPr>
        <p:spPr>
          <a:xfrm>
            <a:off x="162750" y="563575"/>
            <a:ext cx="361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Size of marker: size of training data</a:t>
            </a:r>
            <a:endParaRPr b="1" i="1" sz="1200"/>
          </a:p>
          <a:p>
            <a:pPr indent="0" lvl="0" marL="0" rtl="0" algn="l">
              <a:spcBef>
                <a:spcPts val="0"/>
              </a:spcBef>
              <a:spcAft>
                <a:spcPts val="0"/>
              </a:spcAft>
              <a:buNone/>
            </a:pPr>
            <a:r>
              <a:rPr b="1" i="1" lang="en" sz="1200"/>
              <a:t>Models trained on fewer images: small markers</a:t>
            </a:r>
            <a:endParaRPr b="1" i="1" sz="1200"/>
          </a:p>
        </p:txBody>
      </p:sp>
      <p:sp>
        <p:nvSpPr>
          <p:cNvPr id="684" name="Google Shape;684;p70"/>
          <p:cNvSpPr txBox="1"/>
          <p:nvPr/>
        </p:nvSpPr>
        <p:spPr>
          <a:xfrm>
            <a:off x="4965000" y="4773850"/>
            <a:ext cx="414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t>Zhai et al., “Scaling Vision Transformers”, 2022</a:t>
            </a:r>
            <a:endParaRPr i="1" sz="13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71"/>
          <p:cNvSpPr txBox="1"/>
          <p:nvPr/>
        </p:nvSpPr>
        <p:spPr>
          <a:xfrm>
            <a:off x="3977750" y="1541350"/>
            <a:ext cx="50703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999999"/>
                </a:solidFill>
              </a:rPr>
              <a:t>Models trained for fewer images(small markers) saturates and stop improving when trained for longer.</a:t>
            </a:r>
            <a:endParaRPr sz="1800">
              <a:solidFill>
                <a:srgbClr val="999999"/>
              </a:solidFill>
            </a:endParaRPr>
          </a:p>
          <a:p>
            <a:pPr indent="0" lvl="0" marL="0" rtl="0" algn="l">
              <a:spcBef>
                <a:spcPts val="0"/>
              </a:spcBef>
              <a:spcAft>
                <a:spcPts val="0"/>
              </a:spcAft>
              <a:buNone/>
            </a:pPr>
            <a:r>
              <a:t/>
            </a:r>
            <a:endParaRPr sz="1800">
              <a:solidFill>
                <a:srgbClr val="999999"/>
              </a:solidFill>
            </a:endParaRPr>
          </a:p>
          <a:p>
            <a:pPr indent="0" lvl="0" marL="0" rtl="0" algn="l">
              <a:spcBef>
                <a:spcPts val="0"/>
              </a:spcBef>
              <a:spcAft>
                <a:spcPts val="0"/>
              </a:spcAft>
              <a:buNone/>
            </a:pPr>
            <a:r>
              <a:rPr lang="en" sz="1800">
                <a:solidFill>
                  <a:srgbClr val="999999"/>
                </a:solidFill>
              </a:rPr>
              <a:t>Scaling up compute, model and data together improves representation quality. </a:t>
            </a:r>
            <a:endParaRPr sz="1800">
              <a:solidFill>
                <a:srgbClr val="999999"/>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A model (one with connected points) with largest size, dataset size, and compute achieves the lowest error rate. This is consistent across fine-tuning and few-shot learning.</a:t>
            </a:r>
            <a:endParaRPr sz="1800"/>
          </a:p>
        </p:txBody>
      </p:sp>
      <p:pic>
        <p:nvPicPr>
          <p:cNvPr id="690" name="Google Shape;690;p71"/>
          <p:cNvPicPr preferRelativeResize="0"/>
          <p:nvPr/>
        </p:nvPicPr>
        <p:blipFill rotWithShape="1">
          <a:blip r:embed="rId3">
            <a:alphaModFix/>
          </a:blip>
          <a:srcRect b="80428" l="3479" r="3479" t="5717"/>
          <a:stretch/>
        </p:blipFill>
        <p:spPr>
          <a:xfrm>
            <a:off x="0" y="881825"/>
            <a:ext cx="8942725" cy="567562"/>
          </a:xfrm>
          <a:prstGeom prst="rect">
            <a:avLst/>
          </a:prstGeom>
          <a:noFill/>
          <a:ln>
            <a:noFill/>
          </a:ln>
        </p:spPr>
      </p:pic>
      <p:pic>
        <p:nvPicPr>
          <p:cNvPr id="691" name="Google Shape;691;p71"/>
          <p:cNvPicPr preferRelativeResize="0"/>
          <p:nvPr/>
        </p:nvPicPr>
        <p:blipFill rotWithShape="1">
          <a:blip r:embed="rId3">
            <a:alphaModFix/>
          </a:blip>
          <a:srcRect b="2220" l="3478" r="62251" t="18180"/>
          <a:stretch/>
        </p:blipFill>
        <p:spPr>
          <a:xfrm>
            <a:off x="114050" y="1401450"/>
            <a:ext cx="3662401" cy="3625850"/>
          </a:xfrm>
          <a:prstGeom prst="rect">
            <a:avLst/>
          </a:prstGeom>
          <a:noFill/>
          <a:ln>
            <a:noFill/>
          </a:ln>
        </p:spPr>
      </p:pic>
      <p:sp>
        <p:nvSpPr>
          <p:cNvPr id="692" name="Google Shape;692;p71"/>
          <p:cNvSpPr txBox="1"/>
          <p:nvPr/>
        </p:nvSpPr>
        <p:spPr>
          <a:xfrm>
            <a:off x="4246125" y="454575"/>
            <a:ext cx="46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ViT of different sizes</a:t>
            </a:r>
            <a:endParaRPr b="1" i="1" sz="1200"/>
          </a:p>
          <a:p>
            <a:pPr indent="0" lvl="0" marL="0" rtl="0" algn="l">
              <a:spcBef>
                <a:spcPts val="0"/>
              </a:spcBef>
              <a:spcAft>
                <a:spcPts val="0"/>
              </a:spcAft>
              <a:buNone/>
            </a:pPr>
            <a:r>
              <a:rPr b="1" i="1" lang="en" sz="1200"/>
              <a:t>Smaller models: blue shading, large models: red shading</a:t>
            </a:r>
            <a:endParaRPr b="1" i="1" sz="1200"/>
          </a:p>
        </p:txBody>
      </p:sp>
      <p:sp>
        <p:nvSpPr>
          <p:cNvPr id="693" name="Google Shape;693;p71"/>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sp>
        <p:nvSpPr>
          <p:cNvPr id="694" name="Google Shape;694;p71"/>
          <p:cNvSpPr txBox="1"/>
          <p:nvPr/>
        </p:nvSpPr>
        <p:spPr>
          <a:xfrm>
            <a:off x="162750" y="563575"/>
            <a:ext cx="361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Size of marker: size of training data</a:t>
            </a:r>
            <a:endParaRPr b="1" i="1" sz="1200"/>
          </a:p>
          <a:p>
            <a:pPr indent="0" lvl="0" marL="0" rtl="0" algn="l">
              <a:spcBef>
                <a:spcPts val="0"/>
              </a:spcBef>
              <a:spcAft>
                <a:spcPts val="0"/>
              </a:spcAft>
              <a:buNone/>
            </a:pPr>
            <a:r>
              <a:rPr b="1" i="1" lang="en" sz="1200"/>
              <a:t>Models trained on fewer images: small markers</a:t>
            </a:r>
            <a:endParaRPr b="1" i="1" sz="1200"/>
          </a:p>
        </p:txBody>
      </p:sp>
      <p:sp>
        <p:nvSpPr>
          <p:cNvPr id="695" name="Google Shape;695;p71"/>
          <p:cNvSpPr txBox="1"/>
          <p:nvPr/>
        </p:nvSpPr>
        <p:spPr>
          <a:xfrm>
            <a:off x="4965000" y="4773850"/>
            <a:ext cx="414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t>Zhai et al., “Scaling Vision Transformers”, 2022</a:t>
            </a:r>
            <a:endParaRPr i="1" sz="1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ctrTitle"/>
          </p:nvPr>
        </p:nvSpPr>
        <p:spPr>
          <a:xfrm>
            <a:off x="106425" y="-195650"/>
            <a:ext cx="42732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Outline of the video</a:t>
            </a:r>
            <a:endParaRPr sz="2500"/>
          </a:p>
        </p:txBody>
      </p:sp>
      <p:sp>
        <p:nvSpPr>
          <p:cNvPr id="94" name="Google Shape;94;p18"/>
          <p:cNvSpPr txBox="1"/>
          <p:nvPr/>
        </p:nvSpPr>
        <p:spPr>
          <a:xfrm>
            <a:off x="364500" y="701600"/>
            <a:ext cx="78111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In this video, we will see:</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Motivation for ViT</a:t>
            </a:r>
            <a:endParaRPr sz="1600"/>
          </a:p>
          <a:p>
            <a:pPr indent="-330200" lvl="0" marL="457200" rtl="0" algn="l">
              <a:spcBef>
                <a:spcPts val="0"/>
              </a:spcBef>
              <a:spcAft>
                <a:spcPts val="0"/>
              </a:spcAft>
              <a:buSzPts val="1600"/>
              <a:buChar char="●"/>
            </a:pPr>
            <a:r>
              <a:rPr lang="en" sz="1600"/>
              <a:t>Vision Transformer architecture</a:t>
            </a:r>
            <a:endParaRPr sz="1600"/>
          </a:p>
          <a:p>
            <a:pPr indent="-330200" lvl="0" marL="457200" rtl="0" algn="l">
              <a:spcBef>
                <a:spcPts val="0"/>
              </a:spcBef>
              <a:spcAft>
                <a:spcPts val="0"/>
              </a:spcAft>
              <a:buSzPts val="1600"/>
              <a:buChar char="●"/>
            </a:pPr>
            <a:r>
              <a:rPr lang="en" sz="1600"/>
              <a:t>Fine-tuning ViT</a:t>
            </a:r>
            <a:endParaRPr sz="1600"/>
          </a:p>
          <a:p>
            <a:pPr indent="-330200" lvl="0" marL="457200" rtl="0" algn="l">
              <a:spcBef>
                <a:spcPts val="0"/>
              </a:spcBef>
              <a:spcAft>
                <a:spcPts val="0"/>
              </a:spcAft>
              <a:buSzPts val="1600"/>
              <a:buChar char="●"/>
            </a:pPr>
            <a:r>
              <a:rPr lang="en" sz="1600"/>
              <a:t>Training ViT</a:t>
            </a:r>
            <a:endParaRPr sz="1600"/>
          </a:p>
          <a:p>
            <a:pPr indent="-330200" lvl="0" marL="457200" rtl="0" algn="l">
              <a:spcBef>
                <a:spcPts val="0"/>
              </a:spcBef>
              <a:spcAft>
                <a:spcPts val="0"/>
              </a:spcAft>
              <a:buSzPts val="1600"/>
              <a:buChar char="●"/>
            </a:pPr>
            <a:r>
              <a:rPr lang="en" sz="1600"/>
              <a:t>ViT vs ResNet</a:t>
            </a:r>
            <a:endParaRPr sz="1600"/>
          </a:p>
          <a:p>
            <a:pPr indent="-330200" lvl="0" marL="457200" rtl="0" algn="l">
              <a:spcBef>
                <a:spcPts val="0"/>
              </a:spcBef>
              <a:spcAft>
                <a:spcPts val="0"/>
              </a:spcAft>
              <a:buSzPts val="1600"/>
              <a:buChar char="●"/>
            </a:pPr>
            <a:r>
              <a:rPr lang="en" sz="1600"/>
              <a:t>Inspecting ViT representations</a:t>
            </a:r>
            <a:endParaRPr sz="1600"/>
          </a:p>
          <a:p>
            <a:pPr indent="-330200" lvl="0" marL="457200" rtl="0" algn="l">
              <a:spcBef>
                <a:spcPts val="0"/>
              </a:spcBef>
              <a:spcAft>
                <a:spcPts val="0"/>
              </a:spcAft>
              <a:buSzPts val="1600"/>
              <a:buChar char="●"/>
            </a:pPr>
            <a:r>
              <a:rPr lang="en" sz="1600"/>
              <a:t>Self-supervision</a:t>
            </a:r>
            <a:endParaRPr sz="1600"/>
          </a:p>
          <a:p>
            <a:pPr indent="-330200" lvl="0" marL="457200" rtl="0" algn="l">
              <a:spcBef>
                <a:spcPts val="0"/>
              </a:spcBef>
              <a:spcAft>
                <a:spcPts val="0"/>
              </a:spcAft>
              <a:buSzPts val="1600"/>
              <a:buChar char="●"/>
            </a:pPr>
            <a:r>
              <a:rPr lang="en" sz="1600"/>
              <a:t>Vision Transformers vs CNNs</a:t>
            </a:r>
            <a:endParaRPr sz="1600"/>
          </a:p>
          <a:p>
            <a:pPr indent="-330200" lvl="0" marL="457200" rtl="0" algn="l">
              <a:spcBef>
                <a:spcPts val="0"/>
              </a:spcBef>
              <a:spcAft>
                <a:spcPts val="0"/>
              </a:spcAft>
              <a:buSzPts val="1600"/>
              <a:buChar char="●"/>
            </a:pPr>
            <a:r>
              <a:rPr lang="en" sz="1600"/>
              <a:t>ViT Implementations</a:t>
            </a:r>
            <a:endParaRPr sz="1600"/>
          </a:p>
          <a:p>
            <a:pPr indent="-330200" lvl="0" marL="457200" rtl="0" algn="l">
              <a:spcBef>
                <a:spcPts val="0"/>
              </a:spcBef>
              <a:spcAft>
                <a:spcPts val="0"/>
              </a:spcAft>
              <a:buSzPts val="1600"/>
              <a:buChar char="●"/>
            </a:pPr>
            <a:r>
              <a:rPr lang="en" sz="1600"/>
              <a:t>ViTs follow-up works: Scaling ViT, Better plain ViT, How to train your ViT, Scaling ViT to 22B Parameters</a:t>
            </a:r>
            <a:endParaRPr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2"/>
          <p:cNvSpPr txBox="1"/>
          <p:nvPr/>
        </p:nvSpPr>
        <p:spPr>
          <a:xfrm>
            <a:off x="4246125" y="2201775"/>
            <a:ext cx="4514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Representation quality is bottlenecked by model size. </a:t>
            </a:r>
            <a:r>
              <a:rPr lang="en" sz="1800">
                <a:solidFill>
                  <a:srgbClr val="1155CC"/>
                </a:solidFill>
              </a:rPr>
              <a:t>Small</a:t>
            </a:r>
            <a:r>
              <a:rPr lang="en" sz="1800">
                <a:solidFill>
                  <a:srgbClr val="3C78D8"/>
                </a:solidFill>
              </a:rPr>
              <a:t> models</a:t>
            </a:r>
            <a:r>
              <a:rPr lang="en" sz="1800"/>
              <a:t> are not able to benefit from either the largest data or compute resources while </a:t>
            </a:r>
            <a:r>
              <a:rPr lang="en" sz="1800">
                <a:solidFill>
                  <a:srgbClr val="CC0000"/>
                </a:solidFill>
              </a:rPr>
              <a:t>large</a:t>
            </a:r>
            <a:r>
              <a:rPr lang="en" sz="1800"/>
              <a:t> </a:t>
            </a:r>
            <a:r>
              <a:rPr lang="en" sz="1800">
                <a:solidFill>
                  <a:srgbClr val="E06666"/>
                </a:solidFill>
              </a:rPr>
              <a:t>models</a:t>
            </a:r>
            <a:r>
              <a:rPr lang="en" sz="1800"/>
              <a:t> benefit from both.</a:t>
            </a:r>
            <a:endParaRPr sz="1800"/>
          </a:p>
        </p:txBody>
      </p:sp>
      <p:pic>
        <p:nvPicPr>
          <p:cNvPr id="701" name="Google Shape;701;p72"/>
          <p:cNvPicPr preferRelativeResize="0"/>
          <p:nvPr/>
        </p:nvPicPr>
        <p:blipFill rotWithShape="1">
          <a:blip r:embed="rId3">
            <a:alphaModFix/>
          </a:blip>
          <a:srcRect b="80428" l="3479" r="3479" t="5717"/>
          <a:stretch/>
        </p:blipFill>
        <p:spPr>
          <a:xfrm>
            <a:off x="0" y="881825"/>
            <a:ext cx="8942725" cy="567562"/>
          </a:xfrm>
          <a:prstGeom prst="rect">
            <a:avLst/>
          </a:prstGeom>
          <a:noFill/>
          <a:ln>
            <a:noFill/>
          </a:ln>
        </p:spPr>
      </p:pic>
      <p:sp>
        <p:nvSpPr>
          <p:cNvPr id="702" name="Google Shape;702;p72"/>
          <p:cNvSpPr txBox="1"/>
          <p:nvPr/>
        </p:nvSpPr>
        <p:spPr>
          <a:xfrm>
            <a:off x="4246125" y="454575"/>
            <a:ext cx="46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ViT of different sizes</a:t>
            </a:r>
            <a:endParaRPr b="1" i="1" sz="1200"/>
          </a:p>
          <a:p>
            <a:pPr indent="0" lvl="0" marL="0" rtl="0" algn="l">
              <a:spcBef>
                <a:spcPts val="0"/>
              </a:spcBef>
              <a:spcAft>
                <a:spcPts val="0"/>
              </a:spcAft>
              <a:buNone/>
            </a:pPr>
            <a:r>
              <a:rPr b="1" i="1" lang="en" sz="1200"/>
              <a:t>Smaller models: blue shading, large models: red shading</a:t>
            </a:r>
            <a:endParaRPr b="1" i="1" sz="1200"/>
          </a:p>
        </p:txBody>
      </p:sp>
      <p:pic>
        <p:nvPicPr>
          <p:cNvPr id="703" name="Google Shape;703;p72"/>
          <p:cNvPicPr preferRelativeResize="0"/>
          <p:nvPr/>
        </p:nvPicPr>
        <p:blipFill>
          <a:blip r:embed="rId4">
            <a:alphaModFix/>
          </a:blip>
          <a:stretch>
            <a:fillRect/>
          </a:stretch>
        </p:blipFill>
        <p:spPr>
          <a:xfrm>
            <a:off x="0" y="1588325"/>
            <a:ext cx="3815000" cy="3086294"/>
          </a:xfrm>
          <a:prstGeom prst="rect">
            <a:avLst/>
          </a:prstGeom>
          <a:noFill/>
          <a:ln>
            <a:noFill/>
          </a:ln>
        </p:spPr>
      </p:pic>
      <p:sp>
        <p:nvSpPr>
          <p:cNvPr id="704" name="Google Shape;704;p72"/>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sp>
        <p:nvSpPr>
          <p:cNvPr id="705" name="Google Shape;705;p72"/>
          <p:cNvSpPr txBox="1"/>
          <p:nvPr/>
        </p:nvSpPr>
        <p:spPr>
          <a:xfrm>
            <a:off x="4965000" y="4773850"/>
            <a:ext cx="414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t>Zhai et al., “Scaling Vision Transformers”, 2022</a:t>
            </a:r>
            <a:endParaRPr i="1" sz="1300"/>
          </a:p>
        </p:txBody>
      </p:sp>
      <p:sp>
        <p:nvSpPr>
          <p:cNvPr id="706" name="Google Shape;706;p72"/>
          <p:cNvSpPr txBox="1"/>
          <p:nvPr/>
        </p:nvSpPr>
        <p:spPr>
          <a:xfrm>
            <a:off x="162750" y="563575"/>
            <a:ext cx="361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Size of marker: size of training data</a:t>
            </a:r>
            <a:endParaRPr b="1" i="1" sz="1200"/>
          </a:p>
          <a:p>
            <a:pPr indent="0" lvl="0" marL="0" rtl="0" algn="l">
              <a:spcBef>
                <a:spcPts val="0"/>
              </a:spcBef>
              <a:spcAft>
                <a:spcPts val="0"/>
              </a:spcAft>
              <a:buNone/>
            </a:pPr>
            <a:r>
              <a:rPr b="1" i="1" lang="en" sz="1200"/>
              <a:t>Models trained on fewer images: small markers</a:t>
            </a:r>
            <a:endParaRPr b="1" i="1" sz="12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3"/>
          <p:cNvSpPr txBox="1"/>
          <p:nvPr/>
        </p:nvSpPr>
        <p:spPr>
          <a:xfrm>
            <a:off x="4246125" y="2163400"/>
            <a:ext cx="4514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When scaling up the model size, the representation quality is limited by small datasets. </a:t>
            </a:r>
            <a:r>
              <a:rPr lang="en" sz="1800">
                <a:solidFill>
                  <a:srgbClr val="CC0000"/>
                </a:solidFill>
              </a:rPr>
              <a:t>Large</a:t>
            </a:r>
            <a:r>
              <a:rPr lang="en" sz="1800"/>
              <a:t> </a:t>
            </a:r>
            <a:r>
              <a:rPr lang="en" sz="1800">
                <a:solidFill>
                  <a:srgbClr val="E06666"/>
                </a:solidFill>
              </a:rPr>
              <a:t>models</a:t>
            </a:r>
            <a:r>
              <a:rPr lang="en" sz="1800"/>
              <a:t> </a:t>
            </a:r>
            <a:r>
              <a:rPr lang="en" sz="1800"/>
              <a:t>benefit</a:t>
            </a:r>
            <a:r>
              <a:rPr lang="en" sz="1800"/>
              <a:t> from increased dataset but smaller models are hurted by large datasets.</a:t>
            </a:r>
            <a:endParaRPr sz="1800"/>
          </a:p>
        </p:txBody>
      </p:sp>
      <p:pic>
        <p:nvPicPr>
          <p:cNvPr id="712" name="Google Shape;712;p73"/>
          <p:cNvPicPr preferRelativeResize="0"/>
          <p:nvPr/>
        </p:nvPicPr>
        <p:blipFill rotWithShape="1">
          <a:blip r:embed="rId3">
            <a:alphaModFix/>
          </a:blip>
          <a:srcRect b="80428" l="3479" r="3479" t="5717"/>
          <a:stretch/>
        </p:blipFill>
        <p:spPr>
          <a:xfrm>
            <a:off x="0" y="881825"/>
            <a:ext cx="8942725" cy="567562"/>
          </a:xfrm>
          <a:prstGeom prst="rect">
            <a:avLst/>
          </a:prstGeom>
          <a:noFill/>
          <a:ln>
            <a:noFill/>
          </a:ln>
        </p:spPr>
      </p:pic>
      <p:sp>
        <p:nvSpPr>
          <p:cNvPr id="713" name="Google Shape;713;p73"/>
          <p:cNvSpPr txBox="1"/>
          <p:nvPr/>
        </p:nvSpPr>
        <p:spPr>
          <a:xfrm>
            <a:off x="4246125" y="454575"/>
            <a:ext cx="4629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ViT of different sizes</a:t>
            </a:r>
            <a:endParaRPr b="1" i="1" sz="1200"/>
          </a:p>
          <a:p>
            <a:pPr indent="0" lvl="0" marL="0" rtl="0" algn="l">
              <a:spcBef>
                <a:spcPts val="0"/>
              </a:spcBef>
              <a:spcAft>
                <a:spcPts val="0"/>
              </a:spcAft>
              <a:buNone/>
            </a:pPr>
            <a:r>
              <a:rPr b="1" i="1" lang="en" sz="1200"/>
              <a:t>Smaller models: blue shading, large models: red shading</a:t>
            </a:r>
            <a:endParaRPr b="1" i="1" sz="1200"/>
          </a:p>
        </p:txBody>
      </p:sp>
      <p:pic>
        <p:nvPicPr>
          <p:cNvPr id="714" name="Google Shape;714;p73"/>
          <p:cNvPicPr preferRelativeResize="0"/>
          <p:nvPr/>
        </p:nvPicPr>
        <p:blipFill rotWithShape="1">
          <a:blip r:embed="rId4">
            <a:alphaModFix/>
          </a:blip>
          <a:srcRect b="0" l="0" r="0" t="2353"/>
          <a:stretch/>
        </p:blipFill>
        <p:spPr>
          <a:xfrm>
            <a:off x="300750" y="1763625"/>
            <a:ext cx="3418275" cy="2896475"/>
          </a:xfrm>
          <a:prstGeom prst="rect">
            <a:avLst/>
          </a:prstGeom>
          <a:noFill/>
          <a:ln>
            <a:noFill/>
          </a:ln>
        </p:spPr>
      </p:pic>
      <p:sp>
        <p:nvSpPr>
          <p:cNvPr id="715" name="Google Shape;715;p73"/>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sp>
        <p:nvSpPr>
          <p:cNvPr id="716" name="Google Shape;716;p73"/>
          <p:cNvSpPr txBox="1"/>
          <p:nvPr/>
        </p:nvSpPr>
        <p:spPr>
          <a:xfrm>
            <a:off x="4965000" y="4773850"/>
            <a:ext cx="4140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t>Zhai et al., “Scaling Vision Transformers”, 2022</a:t>
            </a:r>
            <a:endParaRPr i="1" sz="1300"/>
          </a:p>
        </p:txBody>
      </p:sp>
      <p:sp>
        <p:nvSpPr>
          <p:cNvPr id="717" name="Google Shape;717;p73"/>
          <p:cNvSpPr txBox="1"/>
          <p:nvPr/>
        </p:nvSpPr>
        <p:spPr>
          <a:xfrm>
            <a:off x="162750" y="563575"/>
            <a:ext cx="361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Size of marker: size of training data</a:t>
            </a:r>
            <a:endParaRPr b="1" i="1" sz="1200"/>
          </a:p>
          <a:p>
            <a:pPr indent="0" lvl="0" marL="0" rtl="0" algn="l">
              <a:spcBef>
                <a:spcPts val="0"/>
              </a:spcBef>
              <a:spcAft>
                <a:spcPts val="0"/>
              </a:spcAft>
              <a:buNone/>
            </a:pPr>
            <a:r>
              <a:rPr b="1" i="1" lang="en" sz="1200"/>
              <a:t>Models trained on fewer images: small markers</a:t>
            </a:r>
            <a:endParaRPr b="1" i="1" sz="12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4"/>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723" name="Google Shape;723;p74"/>
          <p:cNvPicPr preferRelativeResize="0"/>
          <p:nvPr/>
        </p:nvPicPr>
        <p:blipFill rotWithShape="1">
          <a:blip r:embed="rId3">
            <a:alphaModFix/>
          </a:blip>
          <a:srcRect b="0" l="1697" r="760" t="4306"/>
          <a:stretch/>
        </p:blipFill>
        <p:spPr>
          <a:xfrm>
            <a:off x="106425" y="1226875"/>
            <a:ext cx="5759700" cy="3292440"/>
          </a:xfrm>
          <a:prstGeom prst="rect">
            <a:avLst/>
          </a:prstGeom>
          <a:noFill/>
          <a:ln cap="flat" cmpd="sng" w="9525">
            <a:solidFill>
              <a:srgbClr val="999999"/>
            </a:solidFill>
            <a:prstDash val="solid"/>
            <a:round/>
            <a:headEnd len="sm" w="sm" type="none"/>
            <a:tailEnd len="sm" w="sm" type="none"/>
          </a:ln>
        </p:spPr>
      </p:pic>
      <p:sp>
        <p:nvSpPr>
          <p:cNvPr id="724" name="Google Shape;724;p74"/>
          <p:cNvSpPr txBox="1"/>
          <p:nvPr/>
        </p:nvSpPr>
        <p:spPr>
          <a:xfrm>
            <a:off x="5961900" y="847300"/>
            <a:ext cx="3182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Simple ViT can </a:t>
            </a:r>
            <a:r>
              <a:rPr lang="en"/>
              <a:t>achieve</a:t>
            </a:r>
            <a:r>
              <a:rPr lang="en"/>
              <a:t> comparable performance to ResNet with few </a:t>
            </a:r>
            <a:r>
              <a:rPr lang="en"/>
              <a:t>modifications: standard data augmentation, using fixed positional embeddings instead of learnable embeddings, batchsize of 1024 instead of 4096, global average pool instead of extra class token, MLP head instead of linear head.</a:t>
            </a:r>
            <a:endParaRPr/>
          </a:p>
        </p:txBody>
      </p:sp>
      <p:pic>
        <p:nvPicPr>
          <p:cNvPr id="725" name="Google Shape;725;p74"/>
          <p:cNvPicPr preferRelativeResize="0"/>
          <p:nvPr/>
        </p:nvPicPr>
        <p:blipFill rotWithShape="1">
          <a:blip r:embed="rId4">
            <a:alphaModFix/>
          </a:blip>
          <a:srcRect b="0" l="6640" r="5755" t="0"/>
          <a:stretch/>
        </p:blipFill>
        <p:spPr>
          <a:xfrm>
            <a:off x="6184650" y="3086325"/>
            <a:ext cx="2765400" cy="1706550"/>
          </a:xfrm>
          <a:prstGeom prst="rect">
            <a:avLst/>
          </a:prstGeom>
          <a:noFill/>
          <a:ln cap="flat" cmpd="sng" w="9525">
            <a:solidFill>
              <a:srgbClr val="999999"/>
            </a:solidFill>
            <a:prstDash val="solid"/>
            <a:round/>
            <a:headEnd len="sm" w="sm" type="none"/>
            <a:tailEnd len="sm" w="sm" type="none"/>
          </a:ln>
        </p:spPr>
      </p:pic>
      <p:sp>
        <p:nvSpPr>
          <p:cNvPr id="726" name="Google Shape;726;p74"/>
          <p:cNvSpPr/>
          <p:nvPr/>
        </p:nvSpPr>
        <p:spPr>
          <a:xfrm>
            <a:off x="6207125" y="3317875"/>
            <a:ext cx="2742900" cy="2460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5"/>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732" name="Google Shape;732;p75"/>
          <p:cNvPicPr preferRelativeResize="0"/>
          <p:nvPr/>
        </p:nvPicPr>
        <p:blipFill>
          <a:blip r:embed="rId3">
            <a:alphaModFix/>
          </a:blip>
          <a:stretch>
            <a:fillRect/>
          </a:stretch>
        </p:blipFill>
        <p:spPr>
          <a:xfrm>
            <a:off x="106425" y="751500"/>
            <a:ext cx="4465574" cy="4075267"/>
          </a:xfrm>
          <a:prstGeom prst="rect">
            <a:avLst/>
          </a:prstGeom>
          <a:noFill/>
          <a:ln cap="flat" cmpd="sng" w="9525">
            <a:solidFill>
              <a:srgbClr val="999999"/>
            </a:solidFill>
            <a:prstDash val="solid"/>
            <a:round/>
            <a:headEnd len="sm" w="sm" type="none"/>
            <a:tailEnd len="sm" w="sm" type="none"/>
          </a:ln>
        </p:spPr>
      </p:pic>
      <p:sp>
        <p:nvSpPr>
          <p:cNvPr id="733" name="Google Shape;733;p75"/>
          <p:cNvSpPr txBox="1"/>
          <p:nvPr/>
        </p:nvSpPr>
        <p:spPr>
          <a:xfrm>
            <a:off x="4776475" y="687950"/>
            <a:ext cx="4314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Problem with ViTs</a:t>
            </a:r>
            <a:r>
              <a:rPr lang="en"/>
              <a:t>: Training ViTs require an insane amount of training data. What’s the interplay between amount of training data, augmentation/regularization, model size, and compute budget?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6"/>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739" name="Google Shape;739;p76"/>
          <p:cNvPicPr preferRelativeResize="0"/>
          <p:nvPr/>
        </p:nvPicPr>
        <p:blipFill>
          <a:blip r:embed="rId3">
            <a:alphaModFix/>
          </a:blip>
          <a:stretch>
            <a:fillRect/>
          </a:stretch>
        </p:blipFill>
        <p:spPr>
          <a:xfrm>
            <a:off x="106425" y="751500"/>
            <a:ext cx="4465574" cy="4075267"/>
          </a:xfrm>
          <a:prstGeom prst="rect">
            <a:avLst/>
          </a:prstGeom>
          <a:noFill/>
          <a:ln cap="flat" cmpd="sng" w="9525">
            <a:solidFill>
              <a:srgbClr val="999999"/>
            </a:solidFill>
            <a:prstDash val="solid"/>
            <a:round/>
            <a:headEnd len="sm" w="sm" type="none"/>
            <a:tailEnd len="sm" w="sm" type="none"/>
          </a:ln>
        </p:spPr>
      </p:pic>
      <p:sp>
        <p:nvSpPr>
          <p:cNvPr id="740" name="Google Shape;740;p76"/>
          <p:cNvSpPr txBox="1"/>
          <p:nvPr/>
        </p:nvSpPr>
        <p:spPr>
          <a:xfrm>
            <a:off x="4776475" y="687950"/>
            <a:ext cx="4314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Problem with ViTs</a:t>
            </a:r>
            <a:r>
              <a:rPr lang="en"/>
              <a:t>: Training ViTs require an insane amount of training data. What’s the interplay between amount of training data, augmentation/regularization, model size, and compute budget?</a:t>
            </a:r>
            <a:endParaRPr/>
          </a:p>
        </p:txBody>
      </p:sp>
      <p:sp>
        <p:nvSpPr>
          <p:cNvPr id="741" name="Google Shape;741;p76"/>
          <p:cNvSpPr txBox="1"/>
          <p:nvPr/>
        </p:nvSpPr>
        <p:spPr>
          <a:xfrm>
            <a:off x="4776675" y="2288150"/>
            <a:ext cx="431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paper showed that carefully selected amount of regularization and data augmentation can compensate for ViT’s need of more training data. In particular, a good mix of regularization and augmentations roughly corresponds to a 10x increase in training data size.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7"/>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747" name="Google Shape;747;p77"/>
          <p:cNvPicPr preferRelativeResize="0"/>
          <p:nvPr/>
        </p:nvPicPr>
        <p:blipFill>
          <a:blip r:embed="rId3">
            <a:alphaModFix/>
          </a:blip>
          <a:stretch>
            <a:fillRect/>
          </a:stretch>
        </p:blipFill>
        <p:spPr>
          <a:xfrm>
            <a:off x="106425" y="751500"/>
            <a:ext cx="4465574" cy="4075267"/>
          </a:xfrm>
          <a:prstGeom prst="rect">
            <a:avLst/>
          </a:prstGeom>
          <a:noFill/>
          <a:ln cap="flat" cmpd="sng" w="9525">
            <a:solidFill>
              <a:srgbClr val="999999"/>
            </a:solidFill>
            <a:prstDash val="solid"/>
            <a:round/>
            <a:headEnd len="sm" w="sm" type="none"/>
            <a:tailEnd len="sm" w="sm" type="none"/>
          </a:ln>
        </p:spPr>
      </p:pic>
      <p:sp>
        <p:nvSpPr>
          <p:cNvPr id="748" name="Google Shape;748;p77"/>
          <p:cNvSpPr txBox="1"/>
          <p:nvPr/>
        </p:nvSpPr>
        <p:spPr>
          <a:xfrm>
            <a:off x="4776475" y="687950"/>
            <a:ext cx="4314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Problem with ViTs</a:t>
            </a:r>
            <a:r>
              <a:rPr lang="en"/>
              <a:t>: Training ViTs require an insane amount of training data. What’s the interplay between amount of training data, augmentation/regularization, model size, and compute budget?</a:t>
            </a:r>
            <a:endParaRPr/>
          </a:p>
        </p:txBody>
      </p:sp>
      <p:sp>
        <p:nvSpPr>
          <p:cNvPr id="749" name="Google Shape;749;p77"/>
          <p:cNvSpPr txBox="1"/>
          <p:nvPr/>
        </p:nvSpPr>
        <p:spPr>
          <a:xfrm>
            <a:off x="4776675" y="2288150"/>
            <a:ext cx="431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paper showed that carefully selected amount of regularization and data augmentation can compensate for ViT’s need of more training data. In particular, a good mix of regularization and augmentations roughly corresponds to a 10x increase in training data size.</a:t>
            </a:r>
            <a:endParaRPr/>
          </a:p>
        </p:txBody>
      </p:sp>
      <p:sp>
        <p:nvSpPr>
          <p:cNvPr id="750" name="Google Shape;750;p77"/>
          <p:cNvSpPr txBox="1"/>
          <p:nvPr/>
        </p:nvSpPr>
        <p:spPr>
          <a:xfrm>
            <a:off x="4776675" y="3875150"/>
            <a:ext cx="4314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Regularization: weight decay, stochastic depth, dropout(in FC)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augmentation: mixup, randaugment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8"/>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sp>
        <p:nvSpPr>
          <p:cNvPr id="756" name="Google Shape;756;p78"/>
          <p:cNvSpPr/>
          <p:nvPr/>
        </p:nvSpPr>
        <p:spPr>
          <a:xfrm>
            <a:off x="956925" y="841300"/>
            <a:ext cx="2288700" cy="8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For small datasets, both regularization and data augmentation help.</a:t>
            </a:r>
            <a:endParaRPr sz="1200"/>
          </a:p>
        </p:txBody>
      </p:sp>
      <p:pic>
        <p:nvPicPr>
          <p:cNvPr id="757" name="Google Shape;757;p78"/>
          <p:cNvPicPr preferRelativeResize="0"/>
          <p:nvPr/>
        </p:nvPicPr>
        <p:blipFill>
          <a:blip r:embed="rId3">
            <a:alphaModFix/>
          </a:blip>
          <a:stretch>
            <a:fillRect/>
          </a:stretch>
        </p:blipFill>
        <p:spPr>
          <a:xfrm>
            <a:off x="323088" y="1802900"/>
            <a:ext cx="8497822" cy="2759375"/>
          </a:xfrm>
          <a:prstGeom prst="rect">
            <a:avLst/>
          </a:prstGeom>
          <a:noFill/>
          <a:ln cap="flat" cmpd="sng" w="9525">
            <a:solidFill>
              <a:srgbClr val="666666"/>
            </a:solidFill>
            <a:prstDash val="solid"/>
            <a:round/>
            <a:headEnd len="sm" w="sm" type="none"/>
            <a:tailEnd len="sm" w="sm" type="none"/>
          </a:ln>
        </p:spPr>
      </p:pic>
      <p:sp>
        <p:nvSpPr>
          <p:cNvPr id="758" name="Google Shape;758;p78"/>
          <p:cNvSpPr/>
          <p:nvPr/>
        </p:nvSpPr>
        <p:spPr>
          <a:xfrm>
            <a:off x="2607525" y="3180900"/>
            <a:ext cx="638100" cy="31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78"/>
          <p:cNvSpPr txBox="1"/>
          <p:nvPr/>
        </p:nvSpPr>
        <p:spPr>
          <a:xfrm>
            <a:off x="1515125" y="4811375"/>
            <a:ext cx="644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Steiner et al, “How to train your ViT? Data, Augmentation, and Regularization in Vision Transformers”, 2021</a:t>
            </a:r>
            <a:endParaRPr i="1" sz="1000"/>
          </a:p>
        </p:txBody>
      </p:sp>
      <p:cxnSp>
        <p:nvCxnSpPr>
          <p:cNvPr id="760" name="Google Shape;760;p78"/>
          <p:cNvCxnSpPr/>
          <p:nvPr/>
        </p:nvCxnSpPr>
        <p:spPr>
          <a:xfrm>
            <a:off x="1000125" y="4489450"/>
            <a:ext cx="1119300" cy="0"/>
          </a:xfrm>
          <a:prstGeom prst="straightConnector1">
            <a:avLst/>
          </a:prstGeom>
          <a:noFill/>
          <a:ln cap="flat" cmpd="sng" w="9525">
            <a:solidFill>
              <a:schemeClr val="dk2"/>
            </a:solidFill>
            <a:prstDash val="solid"/>
            <a:round/>
            <a:headEnd len="med" w="med" type="none"/>
            <a:tailEnd len="med" w="med" type="triangle"/>
          </a:ln>
        </p:spPr>
      </p:cxnSp>
      <p:sp>
        <p:nvSpPr>
          <p:cNvPr id="761" name="Google Shape;761;p78"/>
          <p:cNvSpPr txBox="1"/>
          <p:nvPr/>
        </p:nvSpPr>
        <p:spPr>
          <a:xfrm>
            <a:off x="1000125" y="4279750"/>
            <a:ext cx="984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Augmentation</a:t>
            </a:r>
            <a:endParaRPr sz="700"/>
          </a:p>
        </p:txBody>
      </p:sp>
      <p:sp>
        <p:nvSpPr>
          <p:cNvPr id="762" name="Google Shape;762;p78"/>
          <p:cNvSpPr/>
          <p:nvPr/>
        </p:nvSpPr>
        <p:spPr>
          <a:xfrm>
            <a:off x="3508375" y="849325"/>
            <a:ext cx="5421300" cy="3809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9"/>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sp>
        <p:nvSpPr>
          <p:cNvPr id="768" name="Google Shape;768;p79"/>
          <p:cNvSpPr/>
          <p:nvPr/>
        </p:nvSpPr>
        <p:spPr>
          <a:xfrm>
            <a:off x="956925" y="841300"/>
            <a:ext cx="2288700" cy="8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For small datasets, both regularization and data augmentation help.</a:t>
            </a:r>
            <a:endParaRPr sz="1200"/>
          </a:p>
        </p:txBody>
      </p:sp>
      <p:pic>
        <p:nvPicPr>
          <p:cNvPr id="769" name="Google Shape;769;p79"/>
          <p:cNvPicPr preferRelativeResize="0"/>
          <p:nvPr/>
        </p:nvPicPr>
        <p:blipFill>
          <a:blip r:embed="rId3">
            <a:alphaModFix/>
          </a:blip>
          <a:stretch>
            <a:fillRect/>
          </a:stretch>
        </p:blipFill>
        <p:spPr>
          <a:xfrm>
            <a:off x="323088" y="1802900"/>
            <a:ext cx="8497822" cy="2759375"/>
          </a:xfrm>
          <a:prstGeom prst="rect">
            <a:avLst/>
          </a:prstGeom>
          <a:noFill/>
          <a:ln cap="flat" cmpd="sng" w="9525">
            <a:solidFill>
              <a:srgbClr val="666666"/>
            </a:solidFill>
            <a:prstDash val="solid"/>
            <a:round/>
            <a:headEnd len="sm" w="sm" type="none"/>
            <a:tailEnd len="sm" w="sm" type="none"/>
          </a:ln>
        </p:spPr>
      </p:pic>
      <p:sp>
        <p:nvSpPr>
          <p:cNvPr id="770" name="Google Shape;770;p79"/>
          <p:cNvSpPr/>
          <p:nvPr/>
        </p:nvSpPr>
        <p:spPr>
          <a:xfrm>
            <a:off x="3540650" y="841300"/>
            <a:ext cx="2325600" cy="8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For medium-large datasets, both regularization and data augmentation hurt when training compute is fixed.</a:t>
            </a:r>
            <a:endParaRPr sz="1200"/>
          </a:p>
        </p:txBody>
      </p:sp>
      <p:sp>
        <p:nvSpPr>
          <p:cNvPr id="771" name="Google Shape;771;p79"/>
          <p:cNvSpPr/>
          <p:nvPr/>
        </p:nvSpPr>
        <p:spPr>
          <a:xfrm>
            <a:off x="2607525" y="3180900"/>
            <a:ext cx="638100" cy="31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9"/>
          <p:cNvSpPr/>
          <p:nvPr/>
        </p:nvSpPr>
        <p:spPr>
          <a:xfrm>
            <a:off x="3700900" y="3499800"/>
            <a:ext cx="638100" cy="31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9"/>
          <p:cNvSpPr/>
          <p:nvPr/>
        </p:nvSpPr>
        <p:spPr>
          <a:xfrm>
            <a:off x="4698600" y="3499800"/>
            <a:ext cx="638100" cy="31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4" name="Google Shape;774;p79"/>
          <p:cNvCxnSpPr/>
          <p:nvPr/>
        </p:nvCxnSpPr>
        <p:spPr>
          <a:xfrm>
            <a:off x="1000125" y="4489450"/>
            <a:ext cx="1119300" cy="0"/>
          </a:xfrm>
          <a:prstGeom prst="straightConnector1">
            <a:avLst/>
          </a:prstGeom>
          <a:noFill/>
          <a:ln cap="flat" cmpd="sng" w="9525">
            <a:solidFill>
              <a:schemeClr val="dk2"/>
            </a:solidFill>
            <a:prstDash val="solid"/>
            <a:round/>
            <a:headEnd len="med" w="med" type="none"/>
            <a:tailEnd len="med" w="med" type="triangle"/>
          </a:ln>
        </p:spPr>
      </p:cxnSp>
      <p:sp>
        <p:nvSpPr>
          <p:cNvPr id="775" name="Google Shape;775;p79"/>
          <p:cNvSpPr txBox="1"/>
          <p:nvPr/>
        </p:nvSpPr>
        <p:spPr>
          <a:xfrm>
            <a:off x="1000125" y="4279750"/>
            <a:ext cx="984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Augmentation</a:t>
            </a:r>
            <a:endParaRPr sz="700"/>
          </a:p>
        </p:txBody>
      </p:sp>
      <p:sp>
        <p:nvSpPr>
          <p:cNvPr id="776" name="Google Shape;776;p79"/>
          <p:cNvSpPr/>
          <p:nvPr/>
        </p:nvSpPr>
        <p:spPr>
          <a:xfrm>
            <a:off x="6096000" y="468325"/>
            <a:ext cx="2833500" cy="4190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9"/>
          <p:cNvSpPr txBox="1"/>
          <p:nvPr/>
        </p:nvSpPr>
        <p:spPr>
          <a:xfrm>
            <a:off x="1515125" y="4811375"/>
            <a:ext cx="644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Steiner et al, “How to train your ViT? Data, Augmentation, and Regularization in Vision Transformers”, 2021</a:t>
            </a:r>
            <a:endParaRPr i="1" sz="1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0"/>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sp>
        <p:nvSpPr>
          <p:cNvPr id="783" name="Google Shape;783;p80"/>
          <p:cNvSpPr/>
          <p:nvPr/>
        </p:nvSpPr>
        <p:spPr>
          <a:xfrm>
            <a:off x="956925" y="841300"/>
            <a:ext cx="2288700" cy="8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For small datasets, both regularization and data augmentation help.</a:t>
            </a:r>
            <a:endParaRPr sz="1200"/>
          </a:p>
        </p:txBody>
      </p:sp>
      <p:pic>
        <p:nvPicPr>
          <p:cNvPr id="784" name="Google Shape;784;p80"/>
          <p:cNvPicPr preferRelativeResize="0"/>
          <p:nvPr/>
        </p:nvPicPr>
        <p:blipFill>
          <a:blip r:embed="rId3">
            <a:alphaModFix/>
          </a:blip>
          <a:stretch>
            <a:fillRect/>
          </a:stretch>
        </p:blipFill>
        <p:spPr>
          <a:xfrm>
            <a:off x="323088" y="1802900"/>
            <a:ext cx="8497822" cy="2759375"/>
          </a:xfrm>
          <a:prstGeom prst="rect">
            <a:avLst/>
          </a:prstGeom>
          <a:noFill/>
          <a:ln cap="flat" cmpd="sng" w="9525">
            <a:solidFill>
              <a:srgbClr val="666666"/>
            </a:solidFill>
            <a:prstDash val="solid"/>
            <a:round/>
            <a:headEnd len="sm" w="sm" type="none"/>
            <a:tailEnd len="sm" w="sm" type="none"/>
          </a:ln>
        </p:spPr>
      </p:pic>
      <p:sp>
        <p:nvSpPr>
          <p:cNvPr id="785" name="Google Shape;785;p80"/>
          <p:cNvSpPr/>
          <p:nvPr/>
        </p:nvSpPr>
        <p:spPr>
          <a:xfrm>
            <a:off x="3540650" y="841300"/>
            <a:ext cx="2325600" cy="8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For medium-large datasets, both regularization and data augmentation hurt when training compute is fixed.</a:t>
            </a:r>
            <a:endParaRPr sz="1200"/>
          </a:p>
        </p:txBody>
      </p:sp>
      <p:sp>
        <p:nvSpPr>
          <p:cNvPr id="786" name="Google Shape;786;p80"/>
          <p:cNvSpPr/>
          <p:nvPr/>
        </p:nvSpPr>
        <p:spPr>
          <a:xfrm>
            <a:off x="6111300" y="841300"/>
            <a:ext cx="2709600" cy="86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t>For medium-large datasets, both regularization and data augmentation yield better accuracy for increased training compute(ie, 30ep → 300ep).</a:t>
            </a:r>
            <a:endParaRPr sz="1200"/>
          </a:p>
        </p:txBody>
      </p:sp>
      <p:sp>
        <p:nvSpPr>
          <p:cNvPr id="787" name="Google Shape;787;p80"/>
          <p:cNvSpPr/>
          <p:nvPr/>
        </p:nvSpPr>
        <p:spPr>
          <a:xfrm>
            <a:off x="2607525" y="3180900"/>
            <a:ext cx="638100" cy="31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0"/>
          <p:cNvSpPr/>
          <p:nvPr/>
        </p:nvSpPr>
        <p:spPr>
          <a:xfrm>
            <a:off x="3700900" y="3499800"/>
            <a:ext cx="638100" cy="31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0"/>
          <p:cNvSpPr/>
          <p:nvPr/>
        </p:nvSpPr>
        <p:spPr>
          <a:xfrm>
            <a:off x="4698600" y="3499800"/>
            <a:ext cx="638100" cy="31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0"/>
          <p:cNvSpPr/>
          <p:nvPr/>
        </p:nvSpPr>
        <p:spPr>
          <a:xfrm>
            <a:off x="6626475" y="3499800"/>
            <a:ext cx="638100" cy="31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0"/>
          <p:cNvSpPr/>
          <p:nvPr/>
        </p:nvSpPr>
        <p:spPr>
          <a:xfrm>
            <a:off x="7603075" y="3499800"/>
            <a:ext cx="810000" cy="318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80"/>
          <p:cNvCxnSpPr/>
          <p:nvPr/>
        </p:nvCxnSpPr>
        <p:spPr>
          <a:xfrm>
            <a:off x="1000125" y="4489450"/>
            <a:ext cx="1119300" cy="0"/>
          </a:xfrm>
          <a:prstGeom prst="straightConnector1">
            <a:avLst/>
          </a:prstGeom>
          <a:noFill/>
          <a:ln cap="flat" cmpd="sng" w="9525">
            <a:solidFill>
              <a:schemeClr val="dk2"/>
            </a:solidFill>
            <a:prstDash val="solid"/>
            <a:round/>
            <a:headEnd len="med" w="med" type="none"/>
            <a:tailEnd len="med" w="med" type="triangle"/>
          </a:ln>
        </p:spPr>
      </p:cxnSp>
      <p:sp>
        <p:nvSpPr>
          <p:cNvPr id="793" name="Google Shape;793;p80"/>
          <p:cNvSpPr txBox="1"/>
          <p:nvPr/>
        </p:nvSpPr>
        <p:spPr>
          <a:xfrm>
            <a:off x="1000125" y="4279750"/>
            <a:ext cx="984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Augmentation</a:t>
            </a:r>
            <a:endParaRPr sz="700"/>
          </a:p>
        </p:txBody>
      </p:sp>
      <p:sp>
        <p:nvSpPr>
          <p:cNvPr id="794" name="Google Shape;794;p80"/>
          <p:cNvSpPr txBox="1"/>
          <p:nvPr/>
        </p:nvSpPr>
        <p:spPr>
          <a:xfrm>
            <a:off x="1515125" y="4811375"/>
            <a:ext cx="644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t>Steiner et al, “How to train your ViT? Data, Augmentation, and Regularization in Vision Transformers”, 2021</a:t>
            </a:r>
            <a:endParaRPr i="1" sz="1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1"/>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800" name="Google Shape;800;p81"/>
          <p:cNvPicPr preferRelativeResize="0"/>
          <p:nvPr/>
        </p:nvPicPr>
        <p:blipFill>
          <a:blip r:embed="rId3">
            <a:alphaModFix/>
          </a:blip>
          <a:stretch>
            <a:fillRect/>
          </a:stretch>
        </p:blipFill>
        <p:spPr>
          <a:xfrm>
            <a:off x="106425" y="765925"/>
            <a:ext cx="5156984" cy="4201249"/>
          </a:xfrm>
          <a:prstGeom prst="rect">
            <a:avLst/>
          </a:prstGeom>
          <a:noFill/>
          <a:ln cap="flat" cmpd="sng" w="9525">
            <a:solidFill>
              <a:srgbClr val="666666"/>
            </a:solidFill>
            <a:prstDash val="solid"/>
            <a:round/>
            <a:headEnd len="sm" w="sm" type="none"/>
            <a:tailEnd len="sm" w="sm" type="none"/>
          </a:ln>
        </p:spPr>
      </p:pic>
      <p:sp>
        <p:nvSpPr>
          <p:cNvPr id="801" name="Google Shape;801;p81"/>
          <p:cNvSpPr txBox="1"/>
          <p:nvPr/>
        </p:nvSpPr>
        <p:spPr>
          <a:xfrm>
            <a:off x="5456275" y="1589000"/>
            <a:ext cx="3607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Language</a:t>
            </a:r>
            <a:r>
              <a:rPr lang="en"/>
              <a:t> models(LM) can be scaled to over 100B parameters. Largest ViT model contains 4B parameters by far.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use almost same transformer. Why can’t ViT models be scaled to more billions </a:t>
            </a:r>
            <a:r>
              <a:rPr lang="en">
                <a:solidFill>
                  <a:schemeClr val="dk1"/>
                </a:solidFill>
              </a:rPr>
              <a:t>parameters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paper presents the largest dense 22B ViT model(to date) </a:t>
            </a:r>
            <a:r>
              <a:rPr lang="en"/>
              <a:t>along with its training recipes.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ctrTitle"/>
          </p:nvPr>
        </p:nvSpPr>
        <p:spPr>
          <a:xfrm>
            <a:off x="106425" y="-195650"/>
            <a:ext cx="42732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Outline of the video</a:t>
            </a:r>
            <a:endParaRPr sz="2500"/>
          </a:p>
        </p:txBody>
      </p:sp>
      <p:sp>
        <p:nvSpPr>
          <p:cNvPr id="100" name="Google Shape;100;p19"/>
          <p:cNvSpPr txBox="1"/>
          <p:nvPr/>
        </p:nvSpPr>
        <p:spPr>
          <a:xfrm>
            <a:off x="364500" y="701600"/>
            <a:ext cx="78111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rPr>
              <a:t>In this video, we will see:</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Motivation for ViT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Vision Transformer architecture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Fine-tuning ViT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Training ViT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ViT vs ResNet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Inspecting ViT representations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Self-supervision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Vision Transformers vs CNNs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ViT Implementations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ViTs follow-up works: Scaling ViT, Better plain ViT, How to train your ViT, Scaling ViT to 22B Parameters</a:t>
            </a:r>
            <a:endParaRPr sz="1600"/>
          </a:p>
        </p:txBody>
      </p:sp>
      <p:sp>
        <p:nvSpPr>
          <p:cNvPr id="101" name="Google Shape;101;p19"/>
          <p:cNvSpPr txBox="1"/>
          <p:nvPr/>
        </p:nvSpPr>
        <p:spPr>
          <a:xfrm>
            <a:off x="364500" y="4139700"/>
            <a:ext cx="8214000" cy="923400"/>
          </a:xfrm>
          <a:prstGeom prst="rect">
            <a:avLst/>
          </a:prstGeom>
          <a:noFill/>
          <a:ln cap="flat" cmpd="sng" w="19050">
            <a:solidFill>
              <a:srgbClr val="0B539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t>Unless mentioned, all images and graphs used in this video are taken from the paper </a:t>
            </a:r>
            <a:r>
              <a:rPr b="1" i="1" lang="en" sz="1600"/>
              <a:t>An image is worth 16x16 words: Transformers for image recognition at scale, Dosovitskiy et al.</a:t>
            </a:r>
            <a:r>
              <a:rPr lang="en" sz="1600"/>
              <a:t>.</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2"/>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807" name="Google Shape;807;p82"/>
          <p:cNvPicPr preferRelativeResize="0"/>
          <p:nvPr/>
        </p:nvPicPr>
        <p:blipFill rotWithShape="1">
          <a:blip r:embed="rId3">
            <a:alphaModFix/>
          </a:blip>
          <a:srcRect b="0" l="4632" r="6620" t="3465"/>
          <a:stretch/>
        </p:blipFill>
        <p:spPr>
          <a:xfrm>
            <a:off x="186825" y="813300"/>
            <a:ext cx="4200200" cy="3516900"/>
          </a:xfrm>
          <a:prstGeom prst="rect">
            <a:avLst/>
          </a:prstGeom>
          <a:noFill/>
          <a:ln cap="flat" cmpd="sng" w="9525">
            <a:solidFill>
              <a:srgbClr val="666666"/>
            </a:solidFill>
            <a:prstDash val="solid"/>
            <a:round/>
            <a:headEnd len="sm" w="sm" type="none"/>
            <a:tailEnd len="sm" w="sm" type="none"/>
          </a:ln>
        </p:spPr>
      </p:pic>
      <p:sp>
        <p:nvSpPr>
          <p:cNvPr id="808" name="Google Shape;808;p82"/>
          <p:cNvSpPr txBox="1"/>
          <p:nvPr/>
        </p:nvSpPr>
        <p:spPr>
          <a:xfrm>
            <a:off x="4682400" y="582800"/>
            <a:ext cx="4461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ViT-22B is roughly an </a:t>
            </a:r>
            <a:r>
              <a:rPr lang="en"/>
              <a:t>original</a:t>
            </a:r>
            <a:r>
              <a:rPr lang="en"/>
              <a:t> ViT with three main </a:t>
            </a:r>
            <a:r>
              <a:rPr lang="en"/>
              <a:t>architectural </a:t>
            </a:r>
            <a:r>
              <a:rPr lang="en"/>
              <a:t>changes.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Parallel layers: </a:t>
            </a:r>
            <a:r>
              <a:rPr lang="en"/>
              <a:t>Instead of arranging Attention and MLPs blocks in series, ViT-22B applies them in parallel. </a:t>
            </a:r>
            <a:endParaRPr/>
          </a:p>
        </p:txBody>
      </p:sp>
      <p:pic>
        <p:nvPicPr>
          <p:cNvPr id="809" name="Google Shape;809;p82"/>
          <p:cNvPicPr preferRelativeResize="0"/>
          <p:nvPr/>
        </p:nvPicPr>
        <p:blipFill>
          <a:blip r:embed="rId4">
            <a:alphaModFix/>
          </a:blip>
          <a:stretch>
            <a:fillRect/>
          </a:stretch>
        </p:blipFill>
        <p:spPr>
          <a:xfrm>
            <a:off x="1021087" y="4435725"/>
            <a:ext cx="2531675" cy="557350"/>
          </a:xfrm>
          <a:prstGeom prst="rect">
            <a:avLst/>
          </a:prstGeom>
          <a:noFill/>
          <a:ln cap="flat" cmpd="sng" w="9525">
            <a:solidFill>
              <a:srgbClr val="666666"/>
            </a:solidFill>
            <a:prstDash val="solid"/>
            <a:round/>
            <a:headEnd len="sm" w="sm" type="none"/>
            <a:tailEnd len="sm" w="sm" type="none"/>
          </a:ln>
        </p:spPr>
      </p:pic>
      <p:pic>
        <p:nvPicPr>
          <p:cNvPr id="810" name="Google Shape;810;p82"/>
          <p:cNvPicPr preferRelativeResize="0"/>
          <p:nvPr/>
        </p:nvPicPr>
        <p:blipFill rotWithShape="1">
          <a:blip r:embed="rId5">
            <a:alphaModFix/>
          </a:blip>
          <a:srcRect b="4961" l="69686" r="8564" t="6917"/>
          <a:stretch/>
        </p:blipFill>
        <p:spPr>
          <a:xfrm rot="5400000">
            <a:off x="6069725" y="2336350"/>
            <a:ext cx="1325250" cy="2662426"/>
          </a:xfrm>
          <a:prstGeom prst="rect">
            <a:avLst/>
          </a:prstGeom>
          <a:noFill/>
          <a:ln cap="flat" cmpd="sng" w="9525">
            <a:solidFill>
              <a:srgbClr val="434343"/>
            </a:solidFill>
            <a:prstDash val="solid"/>
            <a:round/>
            <a:headEnd len="sm" w="sm" type="none"/>
            <a:tailEnd len="sm" w="sm" type="none"/>
          </a:ln>
        </p:spPr>
      </p:pic>
      <p:sp>
        <p:nvSpPr>
          <p:cNvPr id="811" name="Google Shape;811;p82"/>
          <p:cNvSpPr txBox="1"/>
          <p:nvPr/>
        </p:nvSpPr>
        <p:spPr>
          <a:xfrm>
            <a:off x="6164600" y="2571750"/>
            <a:ext cx="113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Original</a:t>
            </a:r>
            <a:r>
              <a:rPr lang="en"/>
              <a:t> ViT</a:t>
            </a:r>
            <a:endParaRPr/>
          </a:p>
        </p:txBody>
      </p:sp>
      <p:sp>
        <p:nvSpPr>
          <p:cNvPr id="812" name="Google Shape;812;p82"/>
          <p:cNvSpPr/>
          <p:nvPr/>
        </p:nvSpPr>
        <p:spPr>
          <a:xfrm>
            <a:off x="633050" y="1668025"/>
            <a:ext cx="2100000" cy="153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2"/>
          <p:cNvSpPr/>
          <p:nvPr/>
        </p:nvSpPr>
        <p:spPr>
          <a:xfrm>
            <a:off x="3064750" y="1668025"/>
            <a:ext cx="1185900" cy="153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2"/>
          <p:cNvSpPr txBox="1"/>
          <p:nvPr/>
        </p:nvSpPr>
        <p:spPr>
          <a:xfrm>
            <a:off x="4158425" y="4833250"/>
            <a:ext cx="494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Dehghani et al., “Scaling Vision Transformers to 22 Billion Parameters, 2023</a:t>
            </a:r>
            <a:endParaRPr i="1" sz="11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83"/>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820" name="Google Shape;820;p83"/>
          <p:cNvPicPr preferRelativeResize="0"/>
          <p:nvPr/>
        </p:nvPicPr>
        <p:blipFill rotWithShape="1">
          <a:blip r:embed="rId3">
            <a:alphaModFix/>
          </a:blip>
          <a:srcRect b="0" l="4632" r="6620" t="3465"/>
          <a:stretch/>
        </p:blipFill>
        <p:spPr>
          <a:xfrm>
            <a:off x="186825" y="813300"/>
            <a:ext cx="4200200" cy="3516900"/>
          </a:xfrm>
          <a:prstGeom prst="rect">
            <a:avLst/>
          </a:prstGeom>
          <a:noFill/>
          <a:ln cap="flat" cmpd="sng" w="9525">
            <a:solidFill>
              <a:srgbClr val="666666"/>
            </a:solidFill>
            <a:prstDash val="solid"/>
            <a:round/>
            <a:headEnd len="sm" w="sm" type="none"/>
            <a:tailEnd len="sm" w="sm" type="none"/>
          </a:ln>
        </p:spPr>
      </p:pic>
      <p:sp>
        <p:nvSpPr>
          <p:cNvPr id="821" name="Google Shape;821;p83"/>
          <p:cNvSpPr txBox="1"/>
          <p:nvPr/>
        </p:nvSpPr>
        <p:spPr>
          <a:xfrm>
            <a:off x="4682400" y="582800"/>
            <a:ext cx="4461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ViT-22B is roughly an original ViT with three main architectural changes.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Parallel layers: </a:t>
            </a:r>
            <a:r>
              <a:rPr lang="en"/>
              <a:t>Instead of arranging Attention and MLPs blocks in series, ViT-22B applies them in parallel.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b="1" lang="en">
                <a:solidFill>
                  <a:schemeClr val="dk1"/>
                </a:solidFill>
              </a:rPr>
              <a:t>Applying normalization(LayerNorm) to queries Q and keys K</a:t>
            </a:r>
            <a:r>
              <a:rPr lang="en">
                <a:solidFill>
                  <a:schemeClr val="dk1"/>
                </a:solidFill>
              </a:rPr>
              <a:t>: when attention logits are extremely large, attention weights can vanish. Q and K are fed through LayerNorm before dot product attention to stabilize the training.</a:t>
            </a:r>
            <a:endParaRPr b="1"/>
          </a:p>
        </p:txBody>
      </p:sp>
      <p:pic>
        <p:nvPicPr>
          <p:cNvPr id="822" name="Google Shape;822;p83"/>
          <p:cNvPicPr preferRelativeResize="0"/>
          <p:nvPr/>
        </p:nvPicPr>
        <p:blipFill>
          <a:blip r:embed="rId4">
            <a:alphaModFix/>
          </a:blip>
          <a:stretch>
            <a:fillRect/>
          </a:stretch>
        </p:blipFill>
        <p:spPr>
          <a:xfrm>
            <a:off x="1021087" y="4435725"/>
            <a:ext cx="2531675" cy="557350"/>
          </a:xfrm>
          <a:prstGeom prst="rect">
            <a:avLst/>
          </a:prstGeom>
          <a:noFill/>
          <a:ln cap="flat" cmpd="sng" w="9525">
            <a:solidFill>
              <a:srgbClr val="666666"/>
            </a:solidFill>
            <a:prstDash val="solid"/>
            <a:round/>
            <a:headEnd len="sm" w="sm" type="none"/>
            <a:tailEnd len="sm" w="sm" type="none"/>
          </a:ln>
        </p:spPr>
      </p:pic>
      <p:sp>
        <p:nvSpPr>
          <p:cNvPr id="823" name="Google Shape;823;p83"/>
          <p:cNvSpPr/>
          <p:nvPr/>
        </p:nvSpPr>
        <p:spPr>
          <a:xfrm>
            <a:off x="633050" y="2431700"/>
            <a:ext cx="1647900" cy="77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 name="Google Shape;824;p83"/>
          <p:cNvPicPr preferRelativeResize="0"/>
          <p:nvPr/>
        </p:nvPicPr>
        <p:blipFill>
          <a:blip r:embed="rId5">
            <a:alphaModFix/>
          </a:blip>
          <a:stretch>
            <a:fillRect/>
          </a:stretch>
        </p:blipFill>
        <p:spPr>
          <a:xfrm>
            <a:off x="5211175" y="3529810"/>
            <a:ext cx="3404050" cy="498965"/>
          </a:xfrm>
          <a:prstGeom prst="rect">
            <a:avLst/>
          </a:prstGeom>
          <a:noFill/>
          <a:ln>
            <a:noFill/>
          </a:ln>
        </p:spPr>
      </p:pic>
      <p:sp>
        <p:nvSpPr>
          <p:cNvPr id="825" name="Google Shape;825;p83"/>
          <p:cNvSpPr txBox="1"/>
          <p:nvPr/>
        </p:nvSpPr>
        <p:spPr>
          <a:xfrm>
            <a:off x="4158425" y="4833250"/>
            <a:ext cx="494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Dehghani et al., “Scaling Vision Transformers to 22 Billion Parameters, 2023</a:t>
            </a:r>
            <a:endParaRPr i="1" sz="11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84"/>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831" name="Google Shape;831;p84"/>
          <p:cNvPicPr preferRelativeResize="0"/>
          <p:nvPr/>
        </p:nvPicPr>
        <p:blipFill rotWithShape="1">
          <a:blip r:embed="rId3">
            <a:alphaModFix/>
          </a:blip>
          <a:srcRect b="0" l="4632" r="6620" t="3465"/>
          <a:stretch/>
        </p:blipFill>
        <p:spPr>
          <a:xfrm>
            <a:off x="186825" y="813300"/>
            <a:ext cx="4200200" cy="3516900"/>
          </a:xfrm>
          <a:prstGeom prst="rect">
            <a:avLst/>
          </a:prstGeom>
          <a:noFill/>
          <a:ln cap="flat" cmpd="sng" w="9525">
            <a:solidFill>
              <a:srgbClr val="666666"/>
            </a:solidFill>
            <a:prstDash val="solid"/>
            <a:round/>
            <a:headEnd len="sm" w="sm" type="none"/>
            <a:tailEnd len="sm" w="sm" type="none"/>
          </a:ln>
        </p:spPr>
      </p:pic>
      <p:sp>
        <p:nvSpPr>
          <p:cNvPr id="832" name="Google Shape;832;p84"/>
          <p:cNvSpPr txBox="1"/>
          <p:nvPr/>
        </p:nvSpPr>
        <p:spPr>
          <a:xfrm>
            <a:off x="4682400" y="582800"/>
            <a:ext cx="44616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ViT-22B is roughly an original ViT with three main architectural changes.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Parallel layers: </a:t>
            </a:r>
            <a:r>
              <a:rPr lang="en"/>
              <a:t>Instead of arranging Attention and MLPs blocks in series, ViT-22B applies them in parallel.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Applying normalization(LayerNorm) to </a:t>
            </a:r>
            <a:r>
              <a:rPr b="1" lang="en">
                <a:solidFill>
                  <a:schemeClr val="dk1"/>
                </a:solidFill>
              </a:rPr>
              <a:t>queries</a:t>
            </a:r>
            <a:r>
              <a:rPr b="1" lang="en"/>
              <a:t> Q and keys K</a:t>
            </a:r>
            <a:r>
              <a:rPr lang="en"/>
              <a:t>: when attention logits are extremely large, attention weights can vanish. Q and K are fed through LayerNorm before dot product attention to stabilize the training.</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en"/>
              <a:t>Omitting bias terms in QKV projections and LayerNorms</a:t>
            </a:r>
            <a:r>
              <a:rPr lang="en"/>
              <a:t>: Following previous novel works like PaLM, ViT-22B suppresses biases terms in QKV linear projections layers and LayerNorms but keeps them in MLP in &amp; out and Att-out.</a:t>
            </a:r>
            <a:endParaRPr/>
          </a:p>
        </p:txBody>
      </p:sp>
      <p:pic>
        <p:nvPicPr>
          <p:cNvPr id="833" name="Google Shape;833;p84"/>
          <p:cNvPicPr preferRelativeResize="0"/>
          <p:nvPr/>
        </p:nvPicPr>
        <p:blipFill>
          <a:blip r:embed="rId4">
            <a:alphaModFix/>
          </a:blip>
          <a:stretch>
            <a:fillRect/>
          </a:stretch>
        </p:blipFill>
        <p:spPr>
          <a:xfrm>
            <a:off x="1021087" y="4435725"/>
            <a:ext cx="2531675" cy="557350"/>
          </a:xfrm>
          <a:prstGeom prst="rect">
            <a:avLst/>
          </a:prstGeom>
          <a:noFill/>
          <a:ln cap="flat" cmpd="sng" w="9525">
            <a:solidFill>
              <a:srgbClr val="666666"/>
            </a:solidFill>
            <a:prstDash val="solid"/>
            <a:round/>
            <a:headEnd len="sm" w="sm" type="none"/>
            <a:tailEnd len="sm" w="sm" type="none"/>
          </a:ln>
        </p:spPr>
      </p:pic>
      <p:sp>
        <p:nvSpPr>
          <p:cNvPr id="834" name="Google Shape;834;p84"/>
          <p:cNvSpPr/>
          <p:nvPr/>
        </p:nvSpPr>
        <p:spPr>
          <a:xfrm>
            <a:off x="633050" y="2471900"/>
            <a:ext cx="2371500" cy="1105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4"/>
          <p:cNvSpPr txBox="1"/>
          <p:nvPr/>
        </p:nvSpPr>
        <p:spPr>
          <a:xfrm>
            <a:off x="4158425" y="4833250"/>
            <a:ext cx="494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Dehghani et al., “Scaling Vision Transformers to 22 Billion Parameters, 2023</a:t>
            </a:r>
            <a:endParaRPr i="1" sz="11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85"/>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ViT - Follow-up Works</a:t>
            </a:r>
            <a:endParaRPr sz="2500"/>
          </a:p>
        </p:txBody>
      </p:sp>
      <p:pic>
        <p:nvPicPr>
          <p:cNvPr id="841" name="Google Shape;841;p85"/>
          <p:cNvPicPr preferRelativeResize="0"/>
          <p:nvPr/>
        </p:nvPicPr>
        <p:blipFill rotWithShape="1">
          <a:blip r:embed="rId3">
            <a:alphaModFix/>
          </a:blip>
          <a:srcRect b="0" l="4632" r="6620" t="3465"/>
          <a:stretch/>
        </p:blipFill>
        <p:spPr>
          <a:xfrm>
            <a:off x="186825" y="813300"/>
            <a:ext cx="4200200" cy="3516900"/>
          </a:xfrm>
          <a:prstGeom prst="rect">
            <a:avLst/>
          </a:prstGeom>
          <a:noFill/>
          <a:ln cap="flat" cmpd="sng" w="9525">
            <a:solidFill>
              <a:srgbClr val="666666"/>
            </a:solidFill>
            <a:prstDash val="solid"/>
            <a:round/>
            <a:headEnd len="sm" w="sm" type="none"/>
            <a:tailEnd len="sm" w="sm" type="none"/>
          </a:ln>
        </p:spPr>
      </p:pic>
      <p:sp>
        <p:nvSpPr>
          <p:cNvPr id="842" name="Google Shape;842;p85"/>
          <p:cNvSpPr txBox="1"/>
          <p:nvPr/>
        </p:nvSpPr>
        <p:spPr>
          <a:xfrm>
            <a:off x="4158425" y="4833250"/>
            <a:ext cx="494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rPr>
              <a:t>Dehghani et al., “Scaling Vision Transformers to 22 Billion Parameters, 2023</a:t>
            </a:r>
            <a:endParaRPr i="1" sz="1100">
              <a:solidFill>
                <a:schemeClr val="dk1"/>
              </a:solidFill>
            </a:endParaRPr>
          </a:p>
        </p:txBody>
      </p:sp>
      <p:pic>
        <p:nvPicPr>
          <p:cNvPr id="843" name="Google Shape;843;p85"/>
          <p:cNvPicPr preferRelativeResize="0"/>
          <p:nvPr/>
        </p:nvPicPr>
        <p:blipFill>
          <a:blip r:embed="rId4">
            <a:alphaModFix/>
          </a:blip>
          <a:stretch>
            <a:fillRect/>
          </a:stretch>
        </p:blipFill>
        <p:spPr>
          <a:xfrm>
            <a:off x="1021087" y="4435725"/>
            <a:ext cx="2531675" cy="557350"/>
          </a:xfrm>
          <a:prstGeom prst="rect">
            <a:avLst/>
          </a:prstGeom>
          <a:noFill/>
          <a:ln cap="flat" cmpd="sng" w="9525">
            <a:solidFill>
              <a:srgbClr val="666666"/>
            </a:solidFill>
            <a:prstDash val="solid"/>
            <a:round/>
            <a:headEnd len="sm" w="sm" type="none"/>
            <a:tailEnd len="sm" w="sm" type="none"/>
          </a:ln>
        </p:spPr>
      </p:pic>
      <p:sp>
        <p:nvSpPr>
          <p:cNvPr id="844" name="Google Shape;844;p85"/>
          <p:cNvSpPr txBox="1"/>
          <p:nvPr/>
        </p:nvSpPr>
        <p:spPr>
          <a:xfrm>
            <a:off x="4741325" y="1924675"/>
            <a:ext cx="3725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ViT-22B improves training and hardware stability, achieves SOTA on several vision benchmarks, and claims to be more aligned with humans for shape and texture bias and more robust compared to existing models based on ViT.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86"/>
          <p:cNvSpPr txBox="1"/>
          <p:nvPr>
            <p:ph type="ctrTitle"/>
          </p:nvPr>
        </p:nvSpPr>
        <p:spPr>
          <a:xfrm>
            <a:off x="1692150" y="77800"/>
            <a:ext cx="5759700" cy="49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500"/>
              <a:t>End of the video</a:t>
            </a:r>
            <a:endParaRPr sz="2500"/>
          </a:p>
        </p:txBody>
      </p:sp>
      <p:pic>
        <p:nvPicPr>
          <p:cNvPr id="850" name="Google Shape;850;p86"/>
          <p:cNvPicPr preferRelativeResize="0"/>
          <p:nvPr/>
        </p:nvPicPr>
        <p:blipFill>
          <a:blip r:embed="rId3">
            <a:alphaModFix/>
          </a:blip>
          <a:stretch>
            <a:fillRect/>
          </a:stretch>
        </p:blipFill>
        <p:spPr>
          <a:xfrm>
            <a:off x="1444650" y="649100"/>
            <a:ext cx="6088076" cy="4185549"/>
          </a:xfrm>
          <a:prstGeom prst="rect">
            <a:avLst/>
          </a:prstGeom>
          <a:noFill/>
          <a:ln cap="flat" cmpd="sng" w="9525">
            <a:solidFill>
              <a:srgbClr val="666666"/>
            </a:solidFill>
            <a:prstDash val="solid"/>
            <a:round/>
            <a:headEnd len="sm" w="sm" type="none"/>
            <a:tailEnd len="sm" w="sm" type="none"/>
          </a:ln>
        </p:spPr>
      </p:pic>
      <p:sp>
        <p:nvSpPr>
          <p:cNvPr id="851" name="Google Shape;851;p86"/>
          <p:cNvSpPr txBox="1"/>
          <p:nvPr/>
        </p:nvSpPr>
        <p:spPr>
          <a:xfrm>
            <a:off x="3766350" y="4771150"/>
            <a:ext cx="161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Google AI blog</a:t>
            </a:r>
            <a:endParaRPr sz="1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7"/>
          <p:cNvSpPr txBox="1"/>
          <p:nvPr>
            <p:ph idx="1" type="subTitle"/>
          </p:nvPr>
        </p:nvSpPr>
        <p:spPr>
          <a:xfrm>
            <a:off x="494250" y="21197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 for your visual attention!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p:nvPr/>
        </p:nvSpPr>
        <p:spPr>
          <a:xfrm>
            <a:off x="1096950" y="1790325"/>
            <a:ext cx="7559700" cy="2543700"/>
          </a:xfrm>
          <a:prstGeom prst="rect">
            <a:avLst/>
          </a:prstGeom>
          <a:noFill/>
          <a:ln cap="flat" cmpd="sng" w="2857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Motivation for Vision Transformer</a:t>
            </a:r>
            <a:endParaRPr sz="2500"/>
          </a:p>
        </p:txBody>
      </p:sp>
      <p:sp>
        <p:nvSpPr>
          <p:cNvPr id="108" name="Google Shape;108;p20"/>
          <p:cNvSpPr txBox="1"/>
          <p:nvPr/>
        </p:nvSpPr>
        <p:spPr>
          <a:xfrm>
            <a:off x="288500" y="700550"/>
            <a:ext cx="885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Due to Transformer architecture that has extreme scalability and efficiency, </a:t>
            </a:r>
            <a:r>
              <a:rPr lang="en" sz="1600"/>
              <a:t>pre-training</a:t>
            </a:r>
            <a:r>
              <a:rPr lang="en" sz="1600"/>
              <a:t> in NLP has been </a:t>
            </a:r>
            <a:r>
              <a:rPr lang="en" sz="1600"/>
              <a:t>successful</a:t>
            </a:r>
            <a:r>
              <a:rPr lang="en" sz="1600"/>
              <a:t>. The theme is always pre-training a large Transformer model on large dataset(wikipedia, news, books, codes) and fine-tuning on downstream tasks. </a:t>
            </a:r>
            <a:endParaRPr sz="1600"/>
          </a:p>
        </p:txBody>
      </p:sp>
      <p:pic>
        <p:nvPicPr>
          <p:cNvPr id="109" name="Google Shape;109;p20"/>
          <p:cNvPicPr preferRelativeResize="0"/>
          <p:nvPr/>
        </p:nvPicPr>
        <p:blipFill>
          <a:blip r:embed="rId3">
            <a:alphaModFix/>
          </a:blip>
          <a:stretch>
            <a:fillRect/>
          </a:stretch>
        </p:blipFill>
        <p:spPr>
          <a:xfrm>
            <a:off x="1246250" y="2628625"/>
            <a:ext cx="1795426" cy="1367938"/>
          </a:xfrm>
          <a:prstGeom prst="rect">
            <a:avLst/>
          </a:prstGeom>
          <a:noFill/>
          <a:ln>
            <a:noFill/>
          </a:ln>
        </p:spPr>
      </p:pic>
      <p:pic>
        <p:nvPicPr>
          <p:cNvPr id="110" name="Google Shape;110;p20"/>
          <p:cNvPicPr preferRelativeResize="0"/>
          <p:nvPr/>
        </p:nvPicPr>
        <p:blipFill rotWithShape="1">
          <a:blip r:embed="rId4">
            <a:alphaModFix/>
          </a:blip>
          <a:srcRect b="0" l="10348" r="15307" t="0"/>
          <a:stretch/>
        </p:blipFill>
        <p:spPr>
          <a:xfrm>
            <a:off x="3674275" y="1860637"/>
            <a:ext cx="1795426" cy="2403076"/>
          </a:xfrm>
          <a:prstGeom prst="rect">
            <a:avLst/>
          </a:prstGeom>
          <a:noFill/>
          <a:ln>
            <a:noFill/>
          </a:ln>
        </p:spPr>
      </p:pic>
      <p:sp>
        <p:nvSpPr>
          <p:cNvPr id="111" name="Google Shape;111;p20"/>
          <p:cNvSpPr txBox="1"/>
          <p:nvPr/>
        </p:nvSpPr>
        <p:spPr>
          <a:xfrm>
            <a:off x="5866125" y="2928800"/>
            <a:ext cx="2245800" cy="10467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Finetune on downstream task: text classification, summarization, question answering, etc…</a:t>
            </a:r>
            <a:endParaRPr/>
          </a:p>
        </p:txBody>
      </p:sp>
      <p:sp>
        <p:nvSpPr>
          <p:cNvPr id="112" name="Google Shape;112;p20"/>
          <p:cNvSpPr/>
          <p:nvPr/>
        </p:nvSpPr>
        <p:spPr>
          <a:xfrm>
            <a:off x="5182175" y="3374300"/>
            <a:ext cx="554400" cy="155700"/>
          </a:xfrm>
          <a:prstGeom prst="rightArrow">
            <a:avLst>
              <a:gd fmla="val 50000" name="adj1"/>
              <a:gd fmla="val 50000" name="adj2"/>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txBox="1"/>
          <p:nvPr/>
        </p:nvSpPr>
        <p:spPr>
          <a:xfrm>
            <a:off x="2106925" y="2017650"/>
            <a:ext cx="2125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Train a large transformer on large dataset</a:t>
            </a:r>
            <a:endParaRPr sz="1200"/>
          </a:p>
        </p:txBody>
      </p:sp>
      <p:sp>
        <p:nvSpPr>
          <p:cNvPr id="114" name="Google Shape;114;p20"/>
          <p:cNvSpPr/>
          <p:nvPr/>
        </p:nvSpPr>
        <p:spPr>
          <a:xfrm>
            <a:off x="3119875" y="3374300"/>
            <a:ext cx="554400" cy="155700"/>
          </a:xfrm>
          <a:prstGeom prst="rightArrow">
            <a:avLst>
              <a:gd fmla="val 50000" name="adj1"/>
              <a:gd fmla="val 50000" name="adj2"/>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ctrTitle"/>
          </p:nvPr>
        </p:nvSpPr>
        <p:spPr>
          <a:xfrm>
            <a:off x="106425" y="-195650"/>
            <a:ext cx="5759700" cy="833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500"/>
              <a:t>Motivation for Vision Transformer</a:t>
            </a:r>
            <a:endParaRPr sz="2500"/>
          </a:p>
        </p:txBody>
      </p:sp>
      <p:sp>
        <p:nvSpPr>
          <p:cNvPr id="120" name="Google Shape;120;p21"/>
          <p:cNvSpPr txBox="1"/>
          <p:nvPr/>
        </p:nvSpPr>
        <p:spPr>
          <a:xfrm>
            <a:off x="288500" y="700550"/>
            <a:ext cx="885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NLP has been successful due to 3 main ingredients that became happened to be available at the right time: large datasets, powerful and efficient models(Transformer), compute.</a:t>
            </a:r>
            <a:endParaRPr sz="1600"/>
          </a:p>
        </p:txBody>
      </p:sp>
      <p:sp>
        <p:nvSpPr>
          <p:cNvPr id="121" name="Google Shape;121;p21"/>
          <p:cNvSpPr/>
          <p:nvPr/>
        </p:nvSpPr>
        <p:spPr>
          <a:xfrm>
            <a:off x="995488" y="1824313"/>
            <a:ext cx="1805700" cy="2500200"/>
          </a:xfrm>
          <a:prstGeom prst="roundRect">
            <a:avLst>
              <a:gd fmla="val 567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3600313" y="1824313"/>
            <a:ext cx="1805700" cy="2500200"/>
          </a:xfrm>
          <a:prstGeom prst="roundRect">
            <a:avLst>
              <a:gd fmla="val 567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p:nvPr/>
        </p:nvSpPr>
        <p:spPr>
          <a:xfrm>
            <a:off x="6131388" y="1824313"/>
            <a:ext cx="1805700" cy="2500200"/>
          </a:xfrm>
          <a:prstGeom prst="roundRect">
            <a:avLst>
              <a:gd fmla="val 567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 name="Google Shape;124;p21"/>
          <p:cNvPicPr preferRelativeResize="0"/>
          <p:nvPr/>
        </p:nvPicPr>
        <p:blipFill>
          <a:blip r:embed="rId3">
            <a:alphaModFix/>
          </a:blip>
          <a:stretch>
            <a:fillRect/>
          </a:stretch>
        </p:blipFill>
        <p:spPr>
          <a:xfrm>
            <a:off x="1351625" y="1965400"/>
            <a:ext cx="1093441" cy="833100"/>
          </a:xfrm>
          <a:prstGeom prst="rect">
            <a:avLst/>
          </a:prstGeom>
          <a:noFill/>
          <a:ln>
            <a:noFill/>
          </a:ln>
        </p:spPr>
      </p:pic>
      <p:pic>
        <p:nvPicPr>
          <p:cNvPr id="125" name="Google Shape;125;p21"/>
          <p:cNvPicPr preferRelativeResize="0"/>
          <p:nvPr/>
        </p:nvPicPr>
        <p:blipFill>
          <a:blip r:embed="rId4">
            <a:alphaModFix/>
          </a:blip>
          <a:stretch>
            <a:fillRect/>
          </a:stretch>
        </p:blipFill>
        <p:spPr>
          <a:xfrm>
            <a:off x="1415263" y="2905250"/>
            <a:ext cx="966175" cy="749724"/>
          </a:xfrm>
          <a:prstGeom prst="rect">
            <a:avLst/>
          </a:prstGeom>
          <a:noFill/>
          <a:ln>
            <a:noFill/>
          </a:ln>
        </p:spPr>
      </p:pic>
      <p:pic>
        <p:nvPicPr>
          <p:cNvPr id="126" name="Google Shape;126;p21"/>
          <p:cNvPicPr preferRelativeResize="0"/>
          <p:nvPr/>
        </p:nvPicPr>
        <p:blipFill>
          <a:blip r:embed="rId5">
            <a:alphaModFix/>
          </a:blip>
          <a:stretch>
            <a:fillRect/>
          </a:stretch>
        </p:blipFill>
        <p:spPr>
          <a:xfrm>
            <a:off x="1157750" y="3761725"/>
            <a:ext cx="450948" cy="515348"/>
          </a:xfrm>
          <a:prstGeom prst="rect">
            <a:avLst/>
          </a:prstGeom>
          <a:noFill/>
          <a:ln>
            <a:noFill/>
          </a:ln>
        </p:spPr>
      </p:pic>
      <p:pic>
        <p:nvPicPr>
          <p:cNvPr id="127" name="Google Shape;127;p21"/>
          <p:cNvPicPr preferRelativeResize="0"/>
          <p:nvPr/>
        </p:nvPicPr>
        <p:blipFill rotWithShape="1">
          <a:blip r:embed="rId6">
            <a:alphaModFix/>
          </a:blip>
          <a:srcRect b="9659" l="12337" r="16013" t="10180"/>
          <a:stretch/>
        </p:blipFill>
        <p:spPr>
          <a:xfrm>
            <a:off x="1600925" y="3797975"/>
            <a:ext cx="594850" cy="442850"/>
          </a:xfrm>
          <a:prstGeom prst="rect">
            <a:avLst/>
          </a:prstGeom>
          <a:noFill/>
          <a:ln>
            <a:noFill/>
          </a:ln>
        </p:spPr>
      </p:pic>
      <p:pic>
        <p:nvPicPr>
          <p:cNvPr id="128" name="Google Shape;128;p21"/>
          <p:cNvPicPr preferRelativeResize="0"/>
          <p:nvPr/>
        </p:nvPicPr>
        <p:blipFill rotWithShape="1">
          <a:blip r:embed="rId7">
            <a:alphaModFix/>
          </a:blip>
          <a:srcRect b="8950" l="0" r="0" t="0"/>
          <a:stretch/>
        </p:blipFill>
        <p:spPr>
          <a:xfrm>
            <a:off x="2154200" y="3666425"/>
            <a:ext cx="594850" cy="610651"/>
          </a:xfrm>
          <a:prstGeom prst="rect">
            <a:avLst/>
          </a:prstGeom>
          <a:noFill/>
          <a:ln>
            <a:noFill/>
          </a:ln>
        </p:spPr>
      </p:pic>
      <p:pic>
        <p:nvPicPr>
          <p:cNvPr id="129" name="Google Shape;129;p21"/>
          <p:cNvPicPr preferRelativeResize="0"/>
          <p:nvPr/>
        </p:nvPicPr>
        <p:blipFill rotWithShape="1">
          <a:blip r:embed="rId8">
            <a:alphaModFix/>
          </a:blip>
          <a:srcRect b="0" l="10348" r="15307" t="0"/>
          <a:stretch/>
        </p:blipFill>
        <p:spPr>
          <a:xfrm>
            <a:off x="3638324" y="1966214"/>
            <a:ext cx="1655962" cy="2216434"/>
          </a:xfrm>
          <a:prstGeom prst="rect">
            <a:avLst/>
          </a:prstGeom>
          <a:noFill/>
          <a:ln>
            <a:noFill/>
          </a:ln>
        </p:spPr>
      </p:pic>
      <p:pic>
        <p:nvPicPr>
          <p:cNvPr id="130" name="Google Shape;130;p21"/>
          <p:cNvPicPr preferRelativeResize="0"/>
          <p:nvPr/>
        </p:nvPicPr>
        <p:blipFill rotWithShape="1">
          <a:blip r:embed="rId9">
            <a:alphaModFix/>
          </a:blip>
          <a:srcRect b="0" l="20420" r="16516" t="0"/>
          <a:stretch/>
        </p:blipFill>
        <p:spPr>
          <a:xfrm>
            <a:off x="6487525" y="1917763"/>
            <a:ext cx="1093500" cy="2313300"/>
          </a:xfrm>
          <a:prstGeom prst="roundRect">
            <a:avLst>
              <a:gd fmla="val 16667" name="adj"/>
            </a:avLst>
          </a:prstGeom>
          <a:noFill/>
          <a:ln cap="flat" cmpd="sng" w="9525">
            <a:solidFill>
              <a:srgbClr val="FFFFFF"/>
            </a:solidFill>
            <a:prstDash val="solid"/>
            <a:round/>
            <a:headEnd len="sm" w="sm" type="none"/>
            <a:tailEnd len="sm" w="sm" type="none"/>
          </a:ln>
        </p:spPr>
      </p:pic>
      <p:sp>
        <p:nvSpPr>
          <p:cNvPr id="131" name="Google Shape;131;p21"/>
          <p:cNvSpPr txBox="1"/>
          <p:nvPr/>
        </p:nvSpPr>
        <p:spPr>
          <a:xfrm>
            <a:off x="1157750" y="1413425"/>
            <a:ext cx="15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Large datasets</a:t>
            </a:r>
            <a:endParaRPr b="1"/>
          </a:p>
        </p:txBody>
      </p:sp>
      <p:sp>
        <p:nvSpPr>
          <p:cNvPr id="132" name="Google Shape;132;p21"/>
          <p:cNvSpPr txBox="1"/>
          <p:nvPr/>
        </p:nvSpPr>
        <p:spPr>
          <a:xfrm>
            <a:off x="3776400" y="1370138"/>
            <a:ext cx="15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Efficient models</a:t>
            </a:r>
            <a:endParaRPr b="1"/>
          </a:p>
        </p:txBody>
      </p:sp>
      <p:sp>
        <p:nvSpPr>
          <p:cNvPr id="133" name="Google Shape;133;p21"/>
          <p:cNvSpPr txBox="1"/>
          <p:nvPr/>
        </p:nvSpPr>
        <p:spPr>
          <a:xfrm>
            <a:off x="6238675" y="1370125"/>
            <a:ext cx="159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Compute</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